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8"/>
  </p:notesMasterIdLst>
  <p:sldIdLst>
    <p:sldId id="256" r:id="rId2"/>
    <p:sldId id="258" r:id="rId3"/>
    <p:sldId id="284" r:id="rId4"/>
    <p:sldId id="291" r:id="rId5"/>
    <p:sldId id="263" r:id="rId6"/>
    <p:sldId id="265" r:id="rId7"/>
    <p:sldId id="268" r:id="rId8"/>
    <p:sldId id="316" r:id="rId9"/>
    <p:sldId id="283" r:id="rId10"/>
    <p:sldId id="317" r:id="rId11"/>
    <p:sldId id="318" r:id="rId12"/>
    <p:sldId id="286" r:id="rId13"/>
    <p:sldId id="296" r:id="rId14"/>
    <p:sldId id="302" r:id="rId15"/>
    <p:sldId id="304" r:id="rId16"/>
    <p:sldId id="288" r:id="rId17"/>
    <p:sldId id="298" r:id="rId18"/>
    <p:sldId id="297" r:id="rId19"/>
    <p:sldId id="315" r:id="rId20"/>
    <p:sldId id="292" r:id="rId21"/>
    <p:sldId id="295" r:id="rId22"/>
    <p:sldId id="307" r:id="rId23"/>
    <p:sldId id="308" r:id="rId24"/>
    <p:sldId id="294" r:id="rId25"/>
    <p:sldId id="310" r:id="rId26"/>
    <p:sldId id="309" r:id="rId27"/>
    <p:sldId id="311" r:id="rId28"/>
    <p:sldId id="312" r:id="rId29"/>
    <p:sldId id="293" r:id="rId30"/>
    <p:sldId id="303" r:id="rId31"/>
    <p:sldId id="301" r:id="rId32"/>
    <p:sldId id="285" r:id="rId33"/>
    <p:sldId id="313" r:id="rId34"/>
    <p:sldId id="314" r:id="rId35"/>
    <p:sldId id="287" r:id="rId36"/>
    <p:sldId id="306" r:id="rId3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6" autoAdjust="0"/>
    <p:restoredTop sz="94723"/>
  </p:normalViewPr>
  <p:slideViewPr>
    <p:cSldViewPr snapToGrid="0">
      <p:cViewPr varScale="1">
        <p:scale>
          <a:sx n="90" d="100"/>
          <a:sy n="90" d="100"/>
        </p:scale>
        <p:origin x="176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40" d="100"/>
          <a:sy n="140" d="100"/>
        </p:scale>
        <p:origin x="-480" y="444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004" cy="465449"/>
          </a:xfrm>
          <a:prstGeom prst="rect">
            <a:avLst/>
          </a:prstGeom>
        </p:spPr>
        <p:txBody>
          <a:bodyPr vert="horz" lIns="89602" tIns="44801" rIns="89602" bIns="44801" rtlCol="0"/>
          <a:lstStyle>
            <a:lvl1pPr algn="l">
              <a:defRPr sz="1200"/>
            </a:lvl1pPr>
          </a:lstStyle>
          <a:p>
            <a:endParaRPr lang="en-US" dirty="0"/>
          </a:p>
        </p:txBody>
      </p:sp>
      <p:sp>
        <p:nvSpPr>
          <p:cNvPr id="3" name="Date Placeholder 2"/>
          <p:cNvSpPr>
            <a:spLocks noGrp="1"/>
          </p:cNvSpPr>
          <p:nvPr>
            <p:ph type="dt" idx="1"/>
          </p:nvPr>
        </p:nvSpPr>
        <p:spPr>
          <a:xfrm>
            <a:off x="3884463" y="0"/>
            <a:ext cx="2972004" cy="465449"/>
          </a:xfrm>
          <a:prstGeom prst="rect">
            <a:avLst/>
          </a:prstGeom>
        </p:spPr>
        <p:txBody>
          <a:bodyPr vert="horz" lIns="89602" tIns="44801" rIns="89602" bIns="44801" rtlCol="0"/>
          <a:lstStyle>
            <a:lvl1pPr algn="r">
              <a:defRPr sz="1200"/>
            </a:lvl1pPr>
          </a:lstStyle>
          <a:p>
            <a:fld id="{93A8ECB1-985C-48ED-BF79-0F56AD405DE5}" type="datetimeFigureOut">
              <a:rPr lang="en-US" smtClean="0"/>
              <a:pPr/>
              <a:t>12/23/22</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89602" tIns="44801" rIns="89602" bIns="44801" rtlCol="0" anchor="ctr"/>
          <a:lstStyle/>
          <a:p>
            <a:endParaRPr lang="en-US" dirty="0"/>
          </a:p>
        </p:txBody>
      </p:sp>
      <p:sp>
        <p:nvSpPr>
          <p:cNvPr id="5" name="Notes Placeholder 4"/>
          <p:cNvSpPr>
            <a:spLocks noGrp="1"/>
          </p:cNvSpPr>
          <p:nvPr>
            <p:ph type="body" sz="quarter" idx="3"/>
          </p:nvPr>
        </p:nvSpPr>
        <p:spPr>
          <a:xfrm>
            <a:off x="685494" y="4415475"/>
            <a:ext cx="5487013" cy="4184324"/>
          </a:xfrm>
          <a:prstGeom prst="rect">
            <a:avLst/>
          </a:prstGeom>
        </p:spPr>
        <p:txBody>
          <a:bodyPr vert="horz" lIns="89602" tIns="44801" rIns="89602" bIns="4480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379"/>
            <a:ext cx="2972004" cy="465449"/>
          </a:xfrm>
          <a:prstGeom prst="rect">
            <a:avLst/>
          </a:prstGeom>
        </p:spPr>
        <p:txBody>
          <a:bodyPr vert="horz" lIns="89602" tIns="44801" rIns="89602" bIns="4480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463" y="8829379"/>
            <a:ext cx="2972004" cy="465449"/>
          </a:xfrm>
          <a:prstGeom prst="rect">
            <a:avLst/>
          </a:prstGeom>
        </p:spPr>
        <p:txBody>
          <a:bodyPr vert="horz" lIns="89602" tIns="44801" rIns="89602" bIns="44801" rtlCol="0" anchor="b"/>
          <a:lstStyle>
            <a:lvl1pPr algn="r">
              <a:defRPr sz="1200"/>
            </a:lvl1pPr>
          </a:lstStyle>
          <a:p>
            <a:fld id="{B3B25215-F6D9-4905-B048-55294588421D}" type="slidenum">
              <a:rPr lang="en-US" smtClean="0"/>
              <a:pPr/>
              <a:t>‹#›</a:t>
            </a:fld>
            <a:endParaRPr lang="en-US" dirty="0"/>
          </a:p>
        </p:txBody>
      </p:sp>
    </p:spTree>
    <p:extLst>
      <p:ext uri="{BB962C8B-B14F-4D97-AF65-F5344CB8AC3E}">
        <p14:creationId xmlns:p14="http://schemas.microsoft.com/office/powerpoint/2010/main" val="3736440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16549" y="44029"/>
            <a:ext cx="6514486" cy="8981907"/>
          </a:xfrm>
        </p:spPr>
        <p:txBody>
          <a:bodyPr>
            <a:normAutofit/>
          </a:bodyPr>
          <a:lstStyle/>
          <a:p>
            <a:r>
              <a:rPr lang="en-US" sz="1000" b="1" dirty="0"/>
              <a:t>Who wrote the book?</a:t>
            </a:r>
          </a:p>
          <a:p>
            <a:r>
              <a:rPr lang="en-US" sz="1000" dirty="0"/>
              <a:t>In this, the shortest book of the Old Testament, it seems the prophet Obadiah considered each word a high-priced commodity. Apparently, he was unable to afford any words describing himself or his family in any way. Therefore, while twelve other men named Obadiah appear in Scripture, Old Testament scholars cannot identify with certainty any of them as the author of this book. Though the ultimate identity of this prophet is shrouded in mystery, Obadiah’s emphasis on Jerusalem throughout this prophecy of judgment on the foreign nation of Edom, allows us at least to presume that Obadiah came from somewhere near the holy city in the southern kingdom of Judah.</a:t>
            </a:r>
          </a:p>
          <a:p>
            <a:endParaRPr lang="en-US" sz="1000" dirty="0"/>
          </a:p>
          <a:p>
            <a:r>
              <a:rPr lang="en-US" sz="1000" b="1" dirty="0"/>
              <a:t>Where are we?</a:t>
            </a:r>
            <a:endParaRPr lang="en-US" sz="1000" dirty="0"/>
          </a:p>
          <a:p>
            <a:r>
              <a:rPr lang="en-US" sz="1000" dirty="0"/>
              <a:t>Dating the book of Obadiah accurately is nearly impossible due to the scant historical information contained in the book. While several options have been proposed by scholars, the best argument places Obadiah in the 840s BC, making him the earliest writing prophet, a few years prior to Joel, and a contemporary of Elisha. The biggest piece of evidence for this early date comes from Obadiah 1:10–14, which indicates an Edomite invasion of Jerusalem. While Edom was too weak a nation to ever invade Judah on its own, Edom no doubt participated with other nations when the winds of change blew in its favor.</a:t>
            </a:r>
          </a:p>
          <a:p>
            <a:endParaRPr lang="en-US" sz="1000" dirty="0"/>
          </a:p>
          <a:p>
            <a:r>
              <a:rPr lang="en-US" sz="1000" dirty="0"/>
              <a:t>In the 840s, when Edom rebelled against King </a:t>
            </a:r>
            <a:r>
              <a:rPr lang="en-US" sz="1000" dirty="0" err="1"/>
              <a:t>Jehoram</a:t>
            </a:r>
            <a:r>
              <a:rPr lang="en-US" sz="1000" dirty="0"/>
              <a:t> of Judah, the Philistines and the Arabians also invaded Jerusalem The historical setting for Obadiah takes us to 2 Chronicles 21:4-16, in which </a:t>
            </a:r>
            <a:r>
              <a:rPr lang="en-US" sz="1000" dirty="0" err="1"/>
              <a:t>Jehoram</a:t>
            </a:r>
            <a:r>
              <a:rPr lang="en-US" sz="1000" dirty="0"/>
              <a:t>, King of Judah, followed in the idolatrous footsteps of many of his predecessors (cf. 2 Chron. 21:6). Because of this, not only did the nations of Edom and </a:t>
            </a:r>
            <a:r>
              <a:rPr lang="en-US" sz="1000" dirty="0" err="1"/>
              <a:t>Libnah</a:t>
            </a:r>
            <a:r>
              <a:rPr lang="en-US" sz="1000" dirty="0"/>
              <a:t> revolt against the Southern Kingdom, but the Lord also sent the Philistines and Arabs to attack its capital—Jerusalem—just as the prophet Elijah warned (cf. 2 Chron. 21:12-14). During the attacks from these nations, all of King </a:t>
            </a:r>
            <a:r>
              <a:rPr lang="en-US" sz="1000" dirty="0" err="1"/>
              <a:t>Jehoram’s</a:t>
            </a:r>
            <a:r>
              <a:rPr lang="en-US" sz="1000" dirty="0"/>
              <a:t> prized possessions taken, most of his family was captured, and he himself was run out of town.</a:t>
            </a:r>
          </a:p>
          <a:p>
            <a:endParaRPr lang="en-US" sz="1000" dirty="0"/>
          </a:p>
          <a:p>
            <a:r>
              <a:rPr lang="en-US" sz="1000" dirty="0"/>
              <a:t>While 2 Chronicles does not indicate the Edomites’ participation in the invasion, Obadiah 1:10–14 pictures the violent behavior that the Edomites carried out on their neighbors, waiting on nearby roads to cut down those fleeing from the invaders within Jerusalem. The Edomites could have easily heard of Jerusalem’s invasion by foreign powers and entered themselves into the fray so that they too might benefit from plundering their neighbors in Jerusalem.  </a:t>
            </a:r>
          </a:p>
          <a:p>
            <a:endParaRPr lang="en-US" sz="1000" dirty="0"/>
          </a:p>
          <a:p>
            <a:r>
              <a:rPr lang="en-US" sz="1000" dirty="0"/>
              <a:t>To that end, Obadiah was commissioned by God to preach imminent judgment upon the Edomites. Their pride in victory would be short-lived, the security they felt in their mountainous terrain was but an illusion, and ultimately the nation would be “cut off forever” (Obad. 1:3, 10). And, in fact, the first two aspects of that prophecy came true centuries later when the Romans defeated both Jews and Edomites (known as Idumeans at the time) in AD 70. While some individual Edomites likely survived, the nation as a whole crumbled.</a:t>
            </a:r>
          </a:p>
          <a:p>
            <a:endParaRPr lang="en-US" sz="1000" dirty="0"/>
          </a:p>
          <a:p>
            <a:r>
              <a:rPr lang="en-US" sz="1000" b="1" dirty="0"/>
              <a:t>Why is Obadiah so important?</a:t>
            </a:r>
            <a:endParaRPr lang="en-US" sz="1000" dirty="0"/>
          </a:p>
          <a:p>
            <a:r>
              <a:rPr lang="en-US" sz="1000" dirty="0"/>
              <a:t>The majority of the book pronounces judgment on the foreign nation of Edom, making Obadiah one of only three prophets who pronounced judgment primarily on other nations (Nahum and Habakkuk are the others). While others of the prophetic books contain passages of judgment against Edom and other nations, Obadiah’s singular focus points to a significant, albeit difficult, truth about humanity’s relationship with God: when people remove themselves from or place themselves in opposition to God’s people, they can expect judgment, rather than restoration, at the end of life.</a:t>
            </a:r>
          </a:p>
          <a:p>
            <a:endParaRPr lang="en-US" sz="1000" dirty="0"/>
          </a:p>
          <a:p>
            <a:r>
              <a:rPr lang="en-US" sz="1000" b="1" dirty="0"/>
              <a:t>What's the big idea?</a:t>
            </a:r>
            <a:endParaRPr lang="en-US" sz="1000" dirty="0"/>
          </a:p>
          <a:p>
            <a:r>
              <a:rPr lang="en-US" sz="1000" dirty="0"/>
              <a:t>Obadiah’s name, meaning “worshipper of Yahweh,” offers an interesting counterpoint to the message of judgment he pronounced on Edom, Judah’s neighbor to the southeast.1 As a worshipper of Yahweh, Obadiah placed himself in a position of humility before the Lord; he embraced his lowly place before the almighty God.</a:t>
            </a:r>
          </a:p>
          <a:p>
            <a:endParaRPr lang="en-US" sz="1000" dirty="0"/>
          </a:p>
          <a:p>
            <a:r>
              <a:rPr lang="en-US" sz="1000" dirty="0"/>
              <a:t>That God sent a man named “worshipper of Yahweh” to the people of Edom was no mistake. Edom had been found guilty of pride before the Lord (Obadiah 1:3). They had thought themselves greater than they actually were; great enough to mock, steal from, and even harm God’s chosen people. But the “Lord GOD,” a name Obadiah used to stress God’s sovereign power over the nations, will not stand idly by and let His people suffer forever (1:1). Through Obadiah, God reminded Edom of their poor treatment of His people (1:12–14) and promised redemption, not to the Edomites but to the people of Judah (1:17–18). The nation of Edom, which eventually disappeared into history, remains one of the prime examples of the truth found in Proverbs 16:18: “Pride goes before destruction, / And a haughty spirit before stumbling.”</a:t>
            </a:r>
          </a:p>
        </p:txBody>
      </p:sp>
      <p:sp>
        <p:nvSpPr>
          <p:cNvPr id="4" name="Slide Number Placeholder 3"/>
          <p:cNvSpPr>
            <a:spLocks noGrp="1"/>
          </p:cNvSpPr>
          <p:nvPr>
            <p:ph type="sldNum" sz="quarter" idx="5"/>
          </p:nvPr>
        </p:nvSpPr>
        <p:spPr/>
        <p:txBody>
          <a:bodyPr/>
          <a:lstStyle/>
          <a:p>
            <a:fld id="{B3B25215-F6D9-4905-B048-55294588421D}" type="slidenum">
              <a:rPr lang="en-US" smtClean="0"/>
              <a:pPr/>
              <a:t>1</a:t>
            </a:fld>
            <a:endParaRPr lang="en-US" dirty="0"/>
          </a:p>
        </p:txBody>
      </p:sp>
    </p:spTree>
    <p:extLst>
      <p:ext uri="{BB962C8B-B14F-4D97-AF65-F5344CB8AC3E}">
        <p14:creationId xmlns:p14="http://schemas.microsoft.com/office/powerpoint/2010/main" val="329685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509E2C24-1099-8B48-A5D1-8E89D0F2DEB1}" type="slidenum">
              <a:rPr lang="en-US" smtClean="0"/>
              <a:t>11</a:t>
            </a:fld>
            <a:endParaRPr lang="en-US" dirty="0"/>
          </a:p>
        </p:txBody>
      </p:sp>
    </p:spTree>
    <p:extLst>
      <p:ext uri="{BB962C8B-B14F-4D97-AF65-F5344CB8AC3E}">
        <p14:creationId xmlns:p14="http://schemas.microsoft.com/office/powerpoint/2010/main" val="631481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9E2C24-1099-8B48-A5D1-8E89D0F2DEB1}" type="slidenum">
              <a:rPr lang="en-US" smtClean="0"/>
              <a:t>12</a:t>
            </a:fld>
            <a:endParaRPr lang="en-US" dirty="0"/>
          </a:p>
        </p:txBody>
      </p:sp>
    </p:spTree>
    <p:extLst>
      <p:ext uri="{BB962C8B-B14F-4D97-AF65-F5344CB8AC3E}">
        <p14:creationId xmlns:p14="http://schemas.microsoft.com/office/powerpoint/2010/main" val="3099038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F9CD438-BF22-4877-8A5E-5D59B56DEFE1}" type="slidenum">
              <a:rPr lang="en-US" altLang="en-US"/>
              <a:pPr/>
              <a:t>14</a:t>
            </a:fld>
            <a:endParaRPr lang="en-US" altLang="en-US"/>
          </a:p>
        </p:txBody>
      </p:sp>
      <p:sp>
        <p:nvSpPr>
          <p:cNvPr id="57345"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Text Box 2"/>
          <p:cNvSpPr txBox="1">
            <a:spLocks noChangeArrowheads="1"/>
          </p:cNvSpPr>
          <p:nvPr/>
        </p:nvSpPr>
        <p:spPr bwMode="auto">
          <a:xfrm>
            <a:off x="914400" y="4415790"/>
            <a:ext cx="5029200" cy="4183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F9CD438-BF22-4877-8A5E-5D59B56DEFE1}" type="slidenum">
              <a:rPr lang="en-US" altLang="en-US"/>
              <a:pPr/>
              <a:t>15</a:t>
            </a:fld>
            <a:endParaRPr lang="en-US" altLang="en-US"/>
          </a:p>
        </p:txBody>
      </p:sp>
      <p:sp>
        <p:nvSpPr>
          <p:cNvPr id="57345"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Text Box 2"/>
          <p:cNvSpPr txBox="1">
            <a:spLocks noChangeArrowheads="1"/>
          </p:cNvSpPr>
          <p:nvPr/>
        </p:nvSpPr>
        <p:spPr bwMode="auto">
          <a:xfrm>
            <a:off x="914400" y="4415790"/>
            <a:ext cx="5029200" cy="4183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25215-F6D9-4905-B048-55294588421D}" type="slidenum">
              <a:rPr lang="en-US" smtClean="0"/>
              <a:pPr/>
              <a:t>16</a:t>
            </a:fld>
            <a:endParaRPr lang="en-US" dirty="0"/>
          </a:p>
        </p:txBody>
      </p:sp>
    </p:spTree>
    <p:extLst>
      <p:ext uri="{BB962C8B-B14F-4D97-AF65-F5344CB8AC3E}">
        <p14:creationId xmlns:p14="http://schemas.microsoft.com/office/powerpoint/2010/main" val="2507161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25215-F6D9-4905-B048-55294588421D}" type="slidenum">
              <a:rPr lang="en-US" smtClean="0"/>
              <a:pPr/>
              <a:t>17</a:t>
            </a:fld>
            <a:endParaRPr lang="en-US" dirty="0"/>
          </a:p>
        </p:txBody>
      </p:sp>
    </p:spTree>
    <p:extLst>
      <p:ext uri="{BB962C8B-B14F-4D97-AF65-F5344CB8AC3E}">
        <p14:creationId xmlns:p14="http://schemas.microsoft.com/office/powerpoint/2010/main" val="2507161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16549" y="4136334"/>
            <a:ext cx="6624902" cy="5116039"/>
          </a:xfrm>
        </p:spPr>
        <p:txBody>
          <a:bodyPr>
            <a:normAutofit fontScale="92500" lnSpcReduction="20000"/>
          </a:bodyPr>
          <a:lstStyle/>
          <a:p>
            <a:r>
              <a:rPr lang="en-US" sz="1100" dirty="0"/>
              <a:t>The book of Obadiah is a strong warning to the proud.  If assessed by its length one could say it is the “most minor” of all the minor prophets.  It is the shortest book of the Old Testament.  In the </a:t>
            </a:r>
            <a:r>
              <a:rPr lang="en-US" sz="1100" i="1" dirty="0"/>
              <a:t>Symphony of the Scriptures, </a:t>
            </a:r>
            <a:r>
              <a:rPr lang="en-US" sz="1100" dirty="0"/>
              <a:t>Obadiah seems to play an insignificant part in the orchestra’s performance.  Not so! It’s twenty-one verses remind us in a powerful way that God stands by His redeemed.  It is a small book that teaches great lessons. He had promised that the wicked nations who had persecuted God’s people would be be brought to their knees.  Obadiah is a fresh reminder that, no matter who is against us, God is for us.  While we cannot be sure about the date of this prophecy or the identity of the author, the author’s emphasis on Jerusalem suggests that he resided in the holy city.  Unlike other prophets, Obadiah provides no strong rebukes to either Judah or Israel. Dating the book of Obadiah accurately is nearly impossible due to the scant historical information contained in the book. While several options have been proposed by scholars, the best argument places Obadiah in the 840s BC, making him the earliest writing prophet, a few years prior to Joel, and a contemporary of Elisha. The biggest piece of evidence for this early date comes from Obadiah 1:10–14, which indicates an Edomite invasion of Jerusalem. While Edom was too weak a nation to ever invade Judah on its own, Edom no doubt participated with other nations when the winds of change blew in its favor. Obadiah 1:10–14 pictures the violent behavior that the Edomites carried out on their neighbors, waiting on nearby roads to cut down those fleeing from the invaders within Jerusalem. The Edomites could have easily heard of Jerusalem’s invasion by foreign powers and entered themselves into the fray so that they too might benefit from plundering their neighbors in Jerusalem.  The conflict between Edom and Israel is mentioned in more Old Testament books than it is against any foreign nation (Isa. 11:14; 34:5-17; 63:1-6; Jer. 9:25-26; 25:17-26; 49:7-22; Lam. 4:21-22; Ezek. 25:12-14; 35; Joel 3:19; Amos 1:11-12; Mal. 1:4).  This leads one to ask, “What did Edom do to arouse God’s wrath?” Located to the east and south, they were proud, arrogant and self-sufficient.  Most of all, they looked down on and hated the chosen people of God -- an animosity that went all the way back to Genesis.  Remember that Esau had traded his birthright for a bowl of soup and “two nations” were formed with the older (Esau) serving the younger (Jacob) (Gen. 25:22-26).  Later, Esau becomes Edom (“red”) and after Jacob, with his mother’s help, deceives his father and receives the blessing intended for the older brother.  Esau vows he will kill Jacob for stealing his birthright.  Both Esau and Jacob initially settled in Canaan but the two became two nations -- Jacob became Israel - Esau became Edom.  When the land “could not sustain them” (Gen. 36:7), Esau moved to the “the hill country of Seir” (36:8), leaving Jacob with all of Canaan.  The animosity of the two nations flourished when Edom refused passage through their land to the fleeing Israelites who had escaped Egyptian slavery (Ex. 12:40-41; Nu. 20:14-21. Note: the ancient fortress of Petra (Sela) provided a high/safe place where passageway was extremely difficult and it made it easy for them to wage war and levy tribute to those passing by   No wonder the Edomites would crow, “Who will bring me down to earth?” (v.3).  “I will,” says God! One person wrote, “Edom has become guilty of misplaced pride, glorying in its own accomplishments, oblivious to the reality that God is in charge and their success or failure is in God’s hands.” --- Daniel J. </a:t>
            </a:r>
            <a:r>
              <a:rPr lang="en-US" sz="1100" dirty="0" err="1"/>
              <a:t>Simundson</a:t>
            </a:r>
            <a:r>
              <a:rPr lang="en-US" sz="1100" dirty="0"/>
              <a:t>, Truth for Today, </a:t>
            </a:r>
            <a:r>
              <a:rPr lang="en-US" sz="1100" i="1" dirty="0"/>
              <a:t>The Minor Prophets-2</a:t>
            </a:r>
            <a:r>
              <a:rPr lang="en-US" sz="1100" dirty="0"/>
              <a:t>, </a:t>
            </a:r>
            <a:r>
              <a:rPr lang="en-US" sz="1100" u="sng" dirty="0"/>
              <a:t>page 31.  </a:t>
            </a:r>
            <a:r>
              <a:rPr lang="en-US" sz="1100" dirty="0"/>
              <a:t> </a:t>
            </a:r>
          </a:p>
          <a:p>
            <a:endParaRPr lang="en-US" sz="900" dirty="0"/>
          </a:p>
          <a:p>
            <a:r>
              <a:rPr lang="en-US" sz="1100" b="1" u="sng" dirty="0"/>
              <a:t>Application</a:t>
            </a:r>
            <a:endParaRPr lang="en-US" sz="1100" dirty="0"/>
          </a:p>
          <a:p>
            <a:pPr marL="672015" lvl="1" indent="-224005">
              <a:buFont typeface="+mj-lt"/>
              <a:buAutoNum type="arabicPeriod"/>
            </a:pPr>
            <a:r>
              <a:rPr lang="en-US" sz="1100" dirty="0"/>
              <a:t>God is for His people and with His people.  What enemy should we fear?</a:t>
            </a:r>
          </a:p>
          <a:p>
            <a:pPr marL="672015" lvl="1" indent="-224005">
              <a:buFont typeface="+mj-lt"/>
              <a:buAutoNum type="arabicPeriod"/>
            </a:pPr>
            <a:r>
              <a:rPr lang="en-US" sz="1100" dirty="0"/>
              <a:t>It is not just God’s enemies that can become prideful; God took Israel and Judah down for their self-exaltation as well.  </a:t>
            </a:r>
          </a:p>
          <a:p>
            <a:pPr marL="672015" lvl="1" indent="-224005">
              <a:buFont typeface="+mj-lt"/>
              <a:buAutoNum type="arabicPeriod"/>
            </a:pPr>
            <a:r>
              <a:rPr lang="en-US" sz="1100" dirty="0"/>
              <a:t>We need to remember that God wants us to depend on Him - to find our security in Him.  He alone is our Fortress, our Rock, Shield, and Protector.  He is the Source of our blessings.  </a:t>
            </a:r>
          </a:p>
          <a:p>
            <a:pPr marL="672015" lvl="1" indent="-224005">
              <a:buFont typeface="+mj-lt"/>
              <a:buAutoNum type="arabicPeriod"/>
            </a:pPr>
            <a:r>
              <a:rPr lang="en-US" sz="1100" dirty="0"/>
              <a:t>Be assured, if we think too highly of ourselves, God will bring us down! </a:t>
            </a:r>
          </a:p>
          <a:p>
            <a:pPr marL="224005" indent="-224005">
              <a:buFont typeface="+mj-lt"/>
              <a:buAutoNum type="arabicPeriod"/>
            </a:pPr>
            <a:endParaRPr lang="en-US" sz="900" dirty="0"/>
          </a:p>
          <a:p>
            <a:r>
              <a:rPr lang="en-US" sz="1100" b="1" dirty="0"/>
              <a:t>Key thought</a:t>
            </a:r>
            <a:r>
              <a:rPr lang="en-US" sz="1100" dirty="0"/>
              <a:t>: “Pride goes before destruction, and a haughty spirit before a fall” (Pro. 16:18; 1 Pe. 5:6).</a:t>
            </a:r>
          </a:p>
        </p:txBody>
      </p:sp>
      <p:pic>
        <p:nvPicPr>
          <p:cNvPr id="4" name="Picture 3">
            <a:extLst>
              <a:ext uri="{FF2B5EF4-FFF2-40B4-BE49-F238E27FC236}">
                <a16:creationId xmlns:a16="http://schemas.microsoft.com/office/drawing/2014/main" id="{3356FB91-6ED4-9D4D-94D7-9B499198DA34}"/>
              </a:ext>
            </a:extLst>
          </p:cNvPr>
          <p:cNvPicPr>
            <a:picLocks noChangeAspect="1"/>
          </p:cNvPicPr>
          <p:nvPr/>
        </p:nvPicPr>
        <p:blipFill>
          <a:blip r:embed="rId3"/>
          <a:stretch>
            <a:fillRect/>
          </a:stretch>
        </p:blipFill>
        <p:spPr>
          <a:xfrm>
            <a:off x="685800" y="44027"/>
            <a:ext cx="5761211" cy="4092307"/>
          </a:xfrm>
          <a:prstGeom prst="rect">
            <a:avLst/>
          </a:prstGeom>
        </p:spPr>
      </p:pic>
    </p:spTree>
    <p:extLst>
      <p:ext uri="{BB962C8B-B14F-4D97-AF65-F5344CB8AC3E}">
        <p14:creationId xmlns:p14="http://schemas.microsoft.com/office/powerpoint/2010/main" val="3794175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16549" y="4136334"/>
            <a:ext cx="6624902" cy="5116039"/>
          </a:xfrm>
        </p:spPr>
        <p:txBody>
          <a:bodyPr>
            <a:normAutofit fontScale="92500" lnSpcReduction="20000"/>
          </a:bodyPr>
          <a:lstStyle/>
          <a:p>
            <a:r>
              <a:rPr lang="en-US" sz="1100" dirty="0"/>
              <a:t>The book of Obadiah is a strong warning to the proud.  If assessed by its length one could say it is the “most minor” of all the minor prophets.  It is the shortest book of the Old Testament.  In the </a:t>
            </a:r>
            <a:r>
              <a:rPr lang="en-US" sz="1100" i="1" dirty="0"/>
              <a:t>Symphony of the Scriptures, </a:t>
            </a:r>
            <a:r>
              <a:rPr lang="en-US" sz="1100" dirty="0"/>
              <a:t>Obadiah seems to play an insignificant part in the orchestra’s performance.  Not so! It’s twenty-one verses remind us in a powerful way that God stands by His redeemed.  It is a small book that teaches great lessons. He had promised that the wicked nations who had persecuted God’s people would be be brought to their knees.  Obadiah is a fresh reminder that, no matter who is against us, God is for us.  While we cannot be sure about the date of this prophecy or the identity of the author, the author’s emphasis on Jerusalem suggests that he resided in the holy city.  Unlike other prophets, Obadiah provides no strong rebukes to either Judah or Israel. Dating the book of Obadiah accurately is nearly impossible due to the scant historical information contained in the book. While several options have been proposed by scholars, the best argument places Obadiah in the 840s BC, making him the earliest writing prophet, a few years prior to Joel, and a contemporary of Elisha. The biggest piece of evidence for this early date comes from Obadiah 1:10–14, which indicates an Edomite invasion of Jerusalem. While Edom was too weak a nation to ever invade Judah on its own, Edom no doubt participated with other nations when the winds of change blew in its favor. Obadiah 1:10–14 pictures the violent behavior that the Edomites carried out on their neighbors, waiting on nearby roads to cut down those fleeing from the invaders within Jerusalem. The Edomites could have easily heard of Jerusalem’s invasion by foreign powers and entered themselves into the fray so that they too might benefit from plundering their neighbors in Jerusalem.  The conflict between Edom and Israel is mentioned in more Old Testament books than it is against any foreign nation (Isa. 11:14; 34:5-17; 63:1-6; Jer. 9:25-26; 25:17-26; 49:7-22; Lam. 4:21-22; Ezek. 25:12-14; 35; Joel 3:19; Amos 1:11-12; Mal. 1:4).  This leads one to ask, “What did Edom do to arouse God’s wrath?” Located to the east and south, they were proud, arrogant and self-sufficient.  Most of all, they looked down on and hated the chosen people of God -- an animosity that went all the way back to Genesis.  Remember that Esau had traded his birthright for a bowl of soup and “two nations” were formed with the older (Esau) serving the younger (Jacob) (Gen. 25:22-26).  Later, Esau becomes Edom (“red”) and after Jacob, with his mother’s help, deceives his father and receives the blessing intended for the older brother.  Esau vows he will kill Jacob for stealing his birthright.  Both Esau and Jacob initially settled in Canaan but the two became two nations -- Jacob became Israel - Esau became Edom.  When the land “could not sustain them” (Gen. 36:7), Esau moved to the “the hill country of Seir” (36:8), leaving Jacob with all of Canaan.  The animosity of the two nations flourished when Edom refused passage through their land to the fleeing Israelites who had escaped Egyptian slavery (Ex. 12:40-41; Nu. 20:14-21. Note: the ancient fortress of Petra (Sela) provided a high/safe place where passageway was extremely difficult and it made it easy for them to wage war and levy tribute to those passing by   No wonder the Edomites would crow, “Who will bring me down to earth?” (v.3).  “I will,” says God! One person wrote, “Edom has become guilty of misplaced pride, glorying in its own accomplishments, oblivious to the reality that God is in charge and their success or failure is in God’s hands.” --- Daniel J. </a:t>
            </a:r>
            <a:r>
              <a:rPr lang="en-US" sz="1100" dirty="0" err="1"/>
              <a:t>Simundson</a:t>
            </a:r>
            <a:r>
              <a:rPr lang="en-US" sz="1100" dirty="0"/>
              <a:t>, Truth for Today, </a:t>
            </a:r>
            <a:r>
              <a:rPr lang="en-US" sz="1100" i="1" dirty="0"/>
              <a:t>The Minor Prophets-2</a:t>
            </a:r>
            <a:r>
              <a:rPr lang="en-US" sz="1100" dirty="0"/>
              <a:t>, </a:t>
            </a:r>
            <a:r>
              <a:rPr lang="en-US" sz="1100" u="sng" dirty="0"/>
              <a:t>page 31.  </a:t>
            </a:r>
            <a:r>
              <a:rPr lang="en-US" sz="1100" dirty="0"/>
              <a:t> </a:t>
            </a:r>
          </a:p>
          <a:p>
            <a:endParaRPr lang="en-US" sz="900" dirty="0"/>
          </a:p>
          <a:p>
            <a:r>
              <a:rPr lang="en-US" sz="1100" b="1" u="sng" dirty="0"/>
              <a:t>Application</a:t>
            </a:r>
            <a:endParaRPr lang="en-US" sz="1100" dirty="0"/>
          </a:p>
          <a:p>
            <a:pPr marL="672015" lvl="1" indent="-224005">
              <a:buFont typeface="+mj-lt"/>
              <a:buAutoNum type="arabicPeriod"/>
            </a:pPr>
            <a:r>
              <a:rPr lang="en-US" sz="1100" dirty="0"/>
              <a:t>God is for His people and with His people.  What enemy should we fear?</a:t>
            </a:r>
          </a:p>
          <a:p>
            <a:pPr marL="672015" lvl="1" indent="-224005">
              <a:buFont typeface="+mj-lt"/>
              <a:buAutoNum type="arabicPeriod"/>
            </a:pPr>
            <a:r>
              <a:rPr lang="en-US" sz="1100" dirty="0"/>
              <a:t>It is not just God’s enemies that can become prideful; God took Israel and Judah down for their self-exaltation as well.  </a:t>
            </a:r>
          </a:p>
          <a:p>
            <a:pPr marL="672015" lvl="1" indent="-224005">
              <a:buFont typeface="+mj-lt"/>
              <a:buAutoNum type="arabicPeriod"/>
            </a:pPr>
            <a:r>
              <a:rPr lang="en-US" sz="1100" dirty="0"/>
              <a:t>We need to remember that God wants us to depend on Him - to find our security in Him.  He alone is our Fortress, our Rock, Shield, and Protector.  He is the Source of our blessings.  </a:t>
            </a:r>
          </a:p>
          <a:p>
            <a:pPr marL="672015" lvl="1" indent="-224005">
              <a:buFont typeface="+mj-lt"/>
              <a:buAutoNum type="arabicPeriod"/>
            </a:pPr>
            <a:r>
              <a:rPr lang="en-US" sz="1100" dirty="0"/>
              <a:t>Be assured, if we think too highly of ourselves, God will bring us down! </a:t>
            </a:r>
          </a:p>
          <a:p>
            <a:pPr marL="224005" indent="-224005">
              <a:buFont typeface="+mj-lt"/>
              <a:buAutoNum type="arabicPeriod"/>
            </a:pPr>
            <a:endParaRPr lang="en-US" sz="900" dirty="0"/>
          </a:p>
          <a:p>
            <a:r>
              <a:rPr lang="en-US" sz="1100" b="1" dirty="0"/>
              <a:t>Key thought</a:t>
            </a:r>
            <a:r>
              <a:rPr lang="en-US" sz="1100" dirty="0"/>
              <a:t>: “Pride goes before destruction, and a haughty spirit before a fall” (Pro. 16:18; 1 Pe. 5:6).</a:t>
            </a:r>
          </a:p>
        </p:txBody>
      </p:sp>
      <p:pic>
        <p:nvPicPr>
          <p:cNvPr id="4" name="Picture 3">
            <a:extLst>
              <a:ext uri="{FF2B5EF4-FFF2-40B4-BE49-F238E27FC236}">
                <a16:creationId xmlns:a16="http://schemas.microsoft.com/office/drawing/2014/main" id="{3356FB91-6ED4-9D4D-94D7-9B499198DA34}"/>
              </a:ext>
            </a:extLst>
          </p:cNvPr>
          <p:cNvPicPr>
            <a:picLocks noChangeAspect="1"/>
          </p:cNvPicPr>
          <p:nvPr/>
        </p:nvPicPr>
        <p:blipFill>
          <a:blip r:embed="rId3"/>
          <a:stretch>
            <a:fillRect/>
          </a:stretch>
        </p:blipFill>
        <p:spPr>
          <a:xfrm>
            <a:off x="685800" y="44027"/>
            <a:ext cx="5761211" cy="4092307"/>
          </a:xfrm>
          <a:prstGeom prst="rect">
            <a:avLst/>
          </a:prstGeom>
        </p:spPr>
      </p:pic>
    </p:spTree>
    <p:extLst>
      <p:ext uri="{BB962C8B-B14F-4D97-AF65-F5344CB8AC3E}">
        <p14:creationId xmlns:p14="http://schemas.microsoft.com/office/powerpoint/2010/main" val="3794175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82A9FF5-EFE9-4984-A649-F8347F953E0F}" type="slidenum">
              <a:rPr lang="en-US" altLang="en-US"/>
              <a:pPr/>
              <a:t>30</a:t>
            </a:fld>
            <a:endParaRPr lang="en-US" altLang="en-US"/>
          </a:p>
        </p:txBody>
      </p:sp>
      <p:sp>
        <p:nvSpPr>
          <p:cNvPr id="56321"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Text Box 2"/>
          <p:cNvSpPr txBox="1">
            <a:spLocks noChangeArrowheads="1"/>
          </p:cNvSpPr>
          <p:nvPr/>
        </p:nvSpPr>
        <p:spPr bwMode="auto">
          <a:xfrm>
            <a:off x="914400" y="4415790"/>
            <a:ext cx="5029200" cy="4183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F9CD438-BF22-4877-8A5E-5D59B56DEFE1}" type="slidenum">
              <a:rPr lang="en-US" altLang="en-US"/>
              <a:pPr/>
              <a:t>31</a:t>
            </a:fld>
            <a:endParaRPr lang="en-US" altLang="en-US"/>
          </a:p>
        </p:txBody>
      </p:sp>
      <p:sp>
        <p:nvSpPr>
          <p:cNvPr id="57345"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Text Box 2"/>
          <p:cNvSpPr txBox="1">
            <a:spLocks noChangeArrowheads="1"/>
          </p:cNvSpPr>
          <p:nvPr/>
        </p:nvSpPr>
        <p:spPr bwMode="auto">
          <a:xfrm>
            <a:off x="914400" y="4415790"/>
            <a:ext cx="5029200" cy="4183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16549" y="4136334"/>
            <a:ext cx="6624902" cy="5116039"/>
          </a:xfrm>
        </p:spPr>
        <p:txBody>
          <a:bodyPr>
            <a:normAutofit fontScale="92500" lnSpcReduction="20000"/>
          </a:bodyPr>
          <a:lstStyle/>
          <a:p>
            <a:r>
              <a:rPr lang="en-US" sz="1100" dirty="0"/>
              <a:t>The book of Obadiah is a strong warning to the proud.  If assessed by its length one could say it is the “most minor” of all the minor prophets.  It is the shortest book of the Old Testament.  In the </a:t>
            </a:r>
            <a:r>
              <a:rPr lang="en-US" sz="1100" i="1" dirty="0"/>
              <a:t>Symphony of the Scriptures, </a:t>
            </a:r>
            <a:r>
              <a:rPr lang="en-US" sz="1100" dirty="0"/>
              <a:t>Obadiah seems to play an insignificant part in the orchestra’s performance.  Not so! It’s twenty-one verses remind us in a powerful way that God stands by His redeemed.  It is a small book that teaches great lessons. He had promised that the wicked nations who had persecuted God’s people would be be brought to their knees.  Obadiah is a fresh reminder that, no matter who is against us, God is for us.  While we cannot be sure about the date of this prophecy or the identity of the author, the author’s emphasis on Jerusalem suggests that he resided in the holy city.  Unlike other prophets, Obadiah provides no strong rebukes to either Judah or Israel. Dating the book of Obadiah accurately is nearly impossible due to the scant historical information contained in the book. While several options have been proposed by scholars, the best argument places Obadiah in the 840s BC, making him the earliest writing prophet, a few years prior to Joel, and a contemporary of Elisha. The biggest piece of evidence for this early date comes from Obadiah 1:10–14, which indicates an Edomite invasion of Jerusalem. While Edom was too weak a nation to ever invade Judah on its own, Edom no doubt participated with other nations when the winds of change blew in its favor. Obadiah 1:10–14 pictures the violent behavior that the Edomites carried out on their neighbors, waiting on nearby roads to cut down those fleeing from the invaders within Jerusalem. The Edomites could have easily heard of Jerusalem’s invasion by foreign powers and entered themselves into the fray so that they too might benefit from plundering their neighbors in Jerusalem.  The conflict between Edom and Israel is mentioned in more Old Testament books than it is against any foreign nation (Isa. 11:14; 34:5-17; 63:1-6; Jer. 9:25-26; 25:17-26; 49:7-22; Lam. 4:21-22; Ezek. 25:12-14; 35; Joel 3:19; Amos 1:11-12; Mal. 1:4).  This leads one to ask, “What did Edom do to arouse God’s wrath?” Located to the east and south, they were proud, arrogant and self-sufficient.  Most of all, they looked down on and hated the chosen people of God -- an animosity that went all the way back to Genesis.  Remember that Esau had traded his birthright for a bowl of soup and “two nations” were formed with the older (Esau) serving the younger (Jacob) (Gen. 25:22-26).  Later, Esau becomes Edom (“red”) and after Jacob, with his mother’s help, deceives his father and receives the blessing intended for the older brother.  Esau vows he will kill Jacob for stealing his birthright.  Both Esau and Jacob initially settled in Canaan but the two became two nations -- Jacob became Israel - Esau became Edom.  When the land “could not sustain them” (Gen. 36:7), Esau moved to the “the hill country of Seir” (36:8), leaving Jacob with all of Canaan.  The animosity of the two nations flourished when Edom refused passage through their land to the fleeing Israelites who had escaped Egyptian slavery (Ex. 12:40-41; Nu. 20:14-21. Note: the ancient fortress of Petra (Sela) provided a high/safe place where passageway was extremely difficult and it made it easy for them to wage war and levy tribute to those passing by   No wonder the Edomites would crow, “Who will bring me down to earth?” (v.3).  “I will,” says God! One person wrote, “Edom has become guilty of misplaced pride, glorying in its own accomplishments, oblivious to the reality that God is in charge and their success or failure is in God’s hands.” --- Daniel J. </a:t>
            </a:r>
            <a:r>
              <a:rPr lang="en-US" sz="1100" dirty="0" err="1"/>
              <a:t>Simundson</a:t>
            </a:r>
            <a:r>
              <a:rPr lang="en-US" sz="1100" dirty="0"/>
              <a:t>, Truth for Today, </a:t>
            </a:r>
            <a:r>
              <a:rPr lang="en-US" sz="1100" i="1" dirty="0"/>
              <a:t>The Minor Prophets-2</a:t>
            </a:r>
            <a:r>
              <a:rPr lang="en-US" sz="1100" dirty="0"/>
              <a:t>, </a:t>
            </a:r>
            <a:r>
              <a:rPr lang="en-US" sz="1100" u="sng" dirty="0"/>
              <a:t>page 31.  </a:t>
            </a:r>
            <a:r>
              <a:rPr lang="en-US" sz="1100" dirty="0"/>
              <a:t> </a:t>
            </a:r>
          </a:p>
          <a:p>
            <a:endParaRPr lang="en-US" sz="900" dirty="0"/>
          </a:p>
          <a:p>
            <a:r>
              <a:rPr lang="en-US" sz="1100" b="1" u="sng" dirty="0"/>
              <a:t>Application</a:t>
            </a:r>
            <a:endParaRPr lang="en-US" sz="1100" dirty="0"/>
          </a:p>
          <a:p>
            <a:pPr marL="672015" lvl="1" indent="-224005">
              <a:buFont typeface="+mj-lt"/>
              <a:buAutoNum type="arabicPeriod"/>
            </a:pPr>
            <a:r>
              <a:rPr lang="en-US" sz="1100" dirty="0"/>
              <a:t>God is for His people and with His people.  What enemy should we fear?</a:t>
            </a:r>
          </a:p>
          <a:p>
            <a:pPr marL="672015" lvl="1" indent="-224005">
              <a:buFont typeface="+mj-lt"/>
              <a:buAutoNum type="arabicPeriod"/>
            </a:pPr>
            <a:r>
              <a:rPr lang="en-US" sz="1100" dirty="0"/>
              <a:t>It is not just God’s enemies that can become prideful; God took Israel and Judah down for their self-exaltation as well.  </a:t>
            </a:r>
          </a:p>
          <a:p>
            <a:pPr marL="672015" lvl="1" indent="-224005">
              <a:buFont typeface="+mj-lt"/>
              <a:buAutoNum type="arabicPeriod"/>
            </a:pPr>
            <a:r>
              <a:rPr lang="en-US" sz="1100" dirty="0"/>
              <a:t>We need to remember that God wants us to depend on Him - to find our security in Him.  He alone is our Fortress, our Rock, Shield, and Protector.  He is the Source of our blessings.  </a:t>
            </a:r>
          </a:p>
          <a:p>
            <a:pPr marL="672015" lvl="1" indent="-224005">
              <a:buFont typeface="+mj-lt"/>
              <a:buAutoNum type="arabicPeriod"/>
            </a:pPr>
            <a:r>
              <a:rPr lang="en-US" sz="1100" dirty="0"/>
              <a:t>Be assured, if we think too highly of ourselves, God will bring us down! </a:t>
            </a:r>
          </a:p>
          <a:p>
            <a:pPr marL="224005" indent="-224005">
              <a:buFont typeface="+mj-lt"/>
              <a:buAutoNum type="arabicPeriod"/>
            </a:pPr>
            <a:endParaRPr lang="en-US" sz="900" dirty="0"/>
          </a:p>
          <a:p>
            <a:r>
              <a:rPr lang="en-US" sz="1100" b="1" dirty="0"/>
              <a:t>Key thought</a:t>
            </a:r>
            <a:r>
              <a:rPr lang="en-US" sz="1100" dirty="0"/>
              <a:t>: “Pride goes before destruction, and a haughty spirit before a fall” (Pro. 16:18; 1 Pe. 5:6).</a:t>
            </a:r>
          </a:p>
        </p:txBody>
      </p:sp>
      <p:pic>
        <p:nvPicPr>
          <p:cNvPr id="4" name="Picture 3">
            <a:extLst>
              <a:ext uri="{FF2B5EF4-FFF2-40B4-BE49-F238E27FC236}">
                <a16:creationId xmlns:a16="http://schemas.microsoft.com/office/drawing/2014/main" id="{3356FB91-6ED4-9D4D-94D7-9B499198DA34}"/>
              </a:ext>
            </a:extLst>
          </p:cNvPr>
          <p:cNvPicPr>
            <a:picLocks noChangeAspect="1"/>
          </p:cNvPicPr>
          <p:nvPr/>
        </p:nvPicPr>
        <p:blipFill>
          <a:blip r:embed="rId3"/>
          <a:stretch>
            <a:fillRect/>
          </a:stretch>
        </p:blipFill>
        <p:spPr>
          <a:xfrm>
            <a:off x="685800" y="44027"/>
            <a:ext cx="5761211" cy="4092307"/>
          </a:xfrm>
          <a:prstGeom prst="rect">
            <a:avLst/>
          </a:prstGeom>
        </p:spPr>
      </p:pic>
    </p:spTree>
    <p:extLst>
      <p:ext uri="{BB962C8B-B14F-4D97-AF65-F5344CB8AC3E}">
        <p14:creationId xmlns:p14="http://schemas.microsoft.com/office/powerpoint/2010/main" val="3420348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25215-F6D9-4905-B048-55294588421D}" type="slidenum">
              <a:rPr lang="en-US" smtClean="0"/>
              <a:pPr/>
              <a:t>35</a:t>
            </a:fld>
            <a:endParaRPr lang="en-US" dirty="0"/>
          </a:p>
        </p:txBody>
      </p:sp>
    </p:spTree>
    <p:extLst>
      <p:ext uri="{BB962C8B-B14F-4D97-AF65-F5344CB8AC3E}">
        <p14:creationId xmlns:p14="http://schemas.microsoft.com/office/powerpoint/2010/main" val="3725881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16549" y="4136334"/>
            <a:ext cx="6624902" cy="5116039"/>
          </a:xfrm>
        </p:spPr>
        <p:txBody>
          <a:bodyPr>
            <a:normAutofit fontScale="92500" lnSpcReduction="20000"/>
          </a:bodyPr>
          <a:lstStyle/>
          <a:p>
            <a:r>
              <a:rPr lang="en-US" sz="1100" dirty="0"/>
              <a:t>The book of Obadiah is a strong warning to the proud.  If assessed by its length one could say it is the “most minor” of all the minor prophets.  It is the shortest book of the Old Testament.  In the </a:t>
            </a:r>
            <a:r>
              <a:rPr lang="en-US" sz="1100" i="1" dirty="0"/>
              <a:t>Symphony of the Scriptures, </a:t>
            </a:r>
            <a:r>
              <a:rPr lang="en-US" sz="1100" dirty="0"/>
              <a:t>Obadiah seems to play an insignificant part in the orchestra’s performance.  Not so! It’s twenty-one verses remind us in a powerful way that God stands by His redeemed.  It is a small book that teaches great lessons. He had promised that the wicked nations who had persecuted God’s people would be be brought to their knees.  Obadiah is a fresh reminder that, no matter who is against us, God is for us.  While we cannot be sure about the date of this prophecy or the identity of the author, the author’s emphasis on Jerusalem suggests that he resided in the holy city.  Unlike other prophets, Obadiah provides no strong rebukes to either Judah or Israel. Dating the book of Obadiah accurately is nearly impossible due to the scant historical information contained in the book. While several options have been proposed by scholars, the best argument places Obadiah in the 840s BC, making him the earliest writing prophet, a few years prior to Joel, and a contemporary of Elisha. The biggest piece of evidence for this early date comes from Obadiah 1:10–14, which indicates an Edomite invasion of Jerusalem. While Edom was too weak a nation to ever invade Judah on its own, Edom no doubt participated with other nations when the winds of change blew in its favor. Obadiah 1:10–14 pictures the violent behavior that the Edomites carried out on their neighbors, waiting on nearby roads to cut down those fleeing from the invaders within Jerusalem. The Edomites could have easily heard of Jerusalem’s invasion by foreign powers and entered themselves into the fray so that they too might benefit from plundering their neighbors in Jerusalem.  The conflict between Edom and Israel is mentioned in more Old Testament books than it is against any foreign nation (Isa. 11:14; 34:5-17; 63:1-6; Jer. 9:25-26; 25:17-26; 49:7-22; Lam. 4:21-22; Ezek. 25:12-14; 35; Joel 3:19; Amos 1:11-12; Mal. 1:4).  This leads one to ask, “What did Edom do to arouse God’s wrath?” Located to the east and south, they were proud, arrogant and self-sufficient.  Most of all, they looked down on and hated the chosen people of God -- an animosity that went all the way back to Genesis.  Remember that Esau had traded his birthright for a bowl of soup and “two nations” were formed with the older (Esau) serving the younger (Jacob) (Gen. 25:22-26).  Later, Esau becomes Edom (“red”) and after Jacob, with his mother’s help, deceives his father and receives the blessing intended for the older brother.  Esau vows he will kill Jacob for stealing his birthright.  Both Esau and Jacob initially settled in Canaan but the two became two nations -- Jacob became Israel - Esau became Edom.  When the land “could not sustain them” (Gen. 36:7), Esau moved to the “the hill country of Seir” (36:8), leaving Jacob with all of Canaan.  The animosity of the two nations flourished when Edom refused passage through their land to the fleeing Israelites who had escaped Egyptian slavery (Ex. 12:40-41; Nu. 20:14-21. Note: the ancient fortress of Petra (Sela) provided a high/safe place where passageway was extremely difficult and it made it easy for them to wage war and levy tribute to those passing by   No wonder the Edomites would crow, “Who will bring me down to earth?” (v.3).  “I will,” says God! One person wrote, “Edom has become guilty of misplaced pride, glorying in its own accomplishments, oblivious to the reality that God is in charge and their success or failure is in God’s hands.” --- Daniel J. </a:t>
            </a:r>
            <a:r>
              <a:rPr lang="en-US" sz="1100" dirty="0" err="1"/>
              <a:t>Simundson</a:t>
            </a:r>
            <a:r>
              <a:rPr lang="en-US" sz="1100" dirty="0"/>
              <a:t>, Truth for Today, </a:t>
            </a:r>
            <a:r>
              <a:rPr lang="en-US" sz="1100" i="1" dirty="0"/>
              <a:t>The Minor Prophets-2</a:t>
            </a:r>
            <a:r>
              <a:rPr lang="en-US" sz="1100" dirty="0"/>
              <a:t>, </a:t>
            </a:r>
            <a:r>
              <a:rPr lang="en-US" sz="1100" u="sng" dirty="0"/>
              <a:t>page 31.  </a:t>
            </a:r>
            <a:r>
              <a:rPr lang="en-US" sz="1100" dirty="0"/>
              <a:t> </a:t>
            </a:r>
          </a:p>
          <a:p>
            <a:endParaRPr lang="en-US" sz="900" dirty="0"/>
          </a:p>
          <a:p>
            <a:r>
              <a:rPr lang="en-US" sz="1100" b="1" u="sng" dirty="0"/>
              <a:t>Application</a:t>
            </a:r>
            <a:endParaRPr lang="en-US" sz="1100" dirty="0"/>
          </a:p>
          <a:p>
            <a:pPr marL="672015" lvl="1" indent="-224005">
              <a:buFont typeface="+mj-lt"/>
              <a:buAutoNum type="arabicPeriod"/>
            </a:pPr>
            <a:r>
              <a:rPr lang="en-US" sz="1100" dirty="0"/>
              <a:t>God is for His people and with His people.  What enemy should we fear?</a:t>
            </a:r>
          </a:p>
          <a:p>
            <a:pPr marL="672015" lvl="1" indent="-224005">
              <a:buFont typeface="+mj-lt"/>
              <a:buAutoNum type="arabicPeriod"/>
            </a:pPr>
            <a:r>
              <a:rPr lang="en-US" sz="1100" dirty="0"/>
              <a:t>It is not just God’s enemies that can become prideful; God took Israel and Judah down for their self-exaltation as well.  </a:t>
            </a:r>
          </a:p>
          <a:p>
            <a:pPr marL="672015" lvl="1" indent="-224005">
              <a:buFont typeface="+mj-lt"/>
              <a:buAutoNum type="arabicPeriod"/>
            </a:pPr>
            <a:r>
              <a:rPr lang="en-US" sz="1100" dirty="0"/>
              <a:t>We need to remember that God wants us to depend on Him - to find our security in Him.  He alone is our Fortress, our Rock, Shield, and Protector.  He is the Source of our blessings.  </a:t>
            </a:r>
          </a:p>
          <a:p>
            <a:pPr marL="672015" lvl="1" indent="-224005">
              <a:buFont typeface="+mj-lt"/>
              <a:buAutoNum type="arabicPeriod"/>
            </a:pPr>
            <a:r>
              <a:rPr lang="en-US" sz="1100" dirty="0"/>
              <a:t>Be assured, if we think too highly of ourselves, God will bring us down! </a:t>
            </a:r>
          </a:p>
          <a:p>
            <a:pPr marL="224005" indent="-224005">
              <a:buFont typeface="+mj-lt"/>
              <a:buAutoNum type="arabicPeriod"/>
            </a:pPr>
            <a:endParaRPr lang="en-US" sz="900" dirty="0"/>
          </a:p>
          <a:p>
            <a:r>
              <a:rPr lang="en-US" sz="1100" b="1" dirty="0"/>
              <a:t>Key thought</a:t>
            </a:r>
            <a:r>
              <a:rPr lang="en-US" sz="1100" dirty="0"/>
              <a:t>: “Pride goes before destruction, and a haughty spirit before a fall” (Pro. 16:18; 1 Pe. 5:6).</a:t>
            </a:r>
          </a:p>
        </p:txBody>
      </p:sp>
      <p:pic>
        <p:nvPicPr>
          <p:cNvPr id="4" name="Picture 3">
            <a:extLst>
              <a:ext uri="{FF2B5EF4-FFF2-40B4-BE49-F238E27FC236}">
                <a16:creationId xmlns:a16="http://schemas.microsoft.com/office/drawing/2014/main" id="{3356FB91-6ED4-9D4D-94D7-9B499198DA34}"/>
              </a:ext>
            </a:extLst>
          </p:cNvPr>
          <p:cNvPicPr>
            <a:picLocks noChangeAspect="1"/>
          </p:cNvPicPr>
          <p:nvPr/>
        </p:nvPicPr>
        <p:blipFill>
          <a:blip r:embed="rId3"/>
          <a:stretch>
            <a:fillRect/>
          </a:stretch>
        </p:blipFill>
        <p:spPr>
          <a:xfrm>
            <a:off x="685800" y="44027"/>
            <a:ext cx="5761211" cy="4092307"/>
          </a:xfrm>
          <a:prstGeom prst="rect">
            <a:avLst/>
          </a:prstGeom>
        </p:spPr>
      </p:pic>
    </p:spTree>
    <p:extLst>
      <p:ext uri="{BB962C8B-B14F-4D97-AF65-F5344CB8AC3E}">
        <p14:creationId xmlns:p14="http://schemas.microsoft.com/office/powerpoint/2010/main" val="3794175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B25215-F6D9-4905-B048-55294588421D}" type="slidenum">
              <a:rPr lang="en-US" smtClean="0"/>
              <a:pPr/>
              <a:t>3</a:t>
            </a:fld>
            <a:endParaRPr lang="en-US" dirty="0"/>
          </a:p>
        </p:txBody>
      </p:sp>
    </p:spTree>
    <p:extLst>
      <p:ext uri="{BB962C8B-B14F-4D97-AF65-F5344CB8AC3E}">
        <p14:creationId xmlns:p14="http://schemas.microsoft.com/office/powerpoint/2010/main" val="2668113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B25215-F6D9-4905-B048-55294588421D}" type="slidenum">
              <a:rPr lang="en-US" smtClean="0"/>
              <a:pPr/>
              <a:t>4</a:t>
            </a:fld>
            <a:endParaRPr lang="en-US" dirty="0"/>
          </a:p>
        </p:txBody>
      </p:sp>
    </p:spTree>
    <p:extLst>
      <p:ext uri="{BB962C8B-B14F-4D97-AF65-F5344CB8AC3E}">
        <p14:creationId xmlns:p14="http://schemas.microsoft.com/office/powerpoint/2010/main" val="2668113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0713" y="585788"/>
            <a:ext cx="5837237" cy="4378325"/>
          </a:xfrm>
          <a:solidFill>
            <a:srgbClr val="FFFF00"/>
          </a:solidFill>
        </p:spPr>
      </p:sp>
      <p:sp>
        <p:nvSpPr>
          <p:cNvPr id="3" name="Notes Placeholder 2"/>
          <p:cNvSpPr>
            <a:spLocks noGrp="1"/>
          </p:cNvSpPr>
          <p:nvPr>
            <p:ph type="body" idx="1"/>
          </p:nvPr>
        </p:nvSpPr>
        <p:spPr>
          <a:xfrm>
            <a:off x="410990" y="5176547"/>
            <a:ext cx="5761518" cy="3423252"/>
          </a:xfrm>
        </p:spPr>
        <p:txBody>
          <a:bodyPr/>
          <a:lstStyle/>
          <a:p>
            <a:endParaRPr lang="en-US"/>
          </a:p>
        </p:txBody>
      </p:sp>
      <p:sp>
        <p:nvSpPr>
          <p:cNvPr id="4" name="Slide Number Placeholder 3"/>
          <p:cNvSpPr>
            <a:spLocks noGrp="1"/>
          </p:cNvSpPr>
          <p:nvPr>
            <p:ph type="sldNum" sz="quarter" idx="10"/>
          </p:nvPr>
        </p:nvSpPr>
        <p:spPr/>
        <p:txBody>
          <a:bodyPr/>
          <a:lstStyle/>
          <a:p>
            <a:fld id="{86E33552-28B7-9F48-96EF-6F521705AA6A}" type="slidenum">
              <a:rPr lang="en-US" smtClean="0"/>
              <a:t>5</a:t>
            </a:fld>
            <a:endParaRPr lang="en-US"/>
          </a:p>
        </p:txBody>
      </p:sp>
    </p:spTree>
    <p:extLst>
      <p:ext uri="{BB962C8B-B14F-4D97-AF65-F5344CB8AC3E}">
        <p14:creationId xmlns:p14="http://schemas.microsoft.com/office/powerpoint/2010/main" val="2057503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B25215-F6D9-4905-B048-55294588421D}" type="slidenum">
              <a:rPr lang="en-US" smtClean="0"/>
              <a:pPr/>
              <a:t>6</a:t>
            </a:fld>
            <a:endParaRPr lang="en-US"/>
          </a:p>
        </p:txBody>
      </p:sp>
    </p:spTree>
    <p:extLst>
      <p:ext uri="{BB962C8B-B14F-4D97-AF65-F5344CB8AC3E}">
        <p14:creationId xmlns:p14="http://schemas.microsoft.com/office/powerpoint/2010/main" val="1152768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B25215-F6D9-4905-B048-55294588421D}" type="slidenum">
              <a:rPr lang="en-US" smtClean="0"/>
              <a:pPr/>
              <a:t>7</a:t>
            </a:fld>
            <a:endParaRPr lang="en-US"/>
          </a:p>
        </p:txBody>
      </p:sp>
    </p:spTree>
    <p:extLst>
      <p:ext uri="{BB962C8B-B14F-4D97-AF65-F5344CB8AC3E}">
        <p14:creationId xmlns:p14="http://schemas.microsoft.com/office/powerpoint/2010/main" val="3258004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9E2C24-1099-8B48-A5D1-8E89D0F2DEB1}" type="slidenum">
              <a:rPr lang="en-US" smtClean="0"/>
              <a:t>8</a:t>
            </a:fld>
            <a:endParaRPr lang="en-US"/>
          </a:p>
        </p:txBody>
      </p:sp>
    </p:spTree>
    <p:extLst>
      <p:ext uri="{BB962C8B-B14F-4D97-AF65-F5344CB8AC3E}">
        <p14:creationId xmlns:p14="http://schemas.microsoft.com/office/powerpoint/2010/main" val="1777642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9E2C24-1099-8B48-A5D1-8E89D0F2DEB1}" type="slidenum">
              <a:rPr lang="en-US" smtClean="0"/>
              <a:t>10</a:t>
            </a:fld>
            <a:endParaRPr lang="en-US" dirty="0"/>
          </a:p>
        </p:txBody>
      </p:sp>
    </p:spTree>
    <p:extLst>
      <p:ext uri="{BB962C8B-B14F-4D97-AF65-F5344CB8AC3E}">
        <p14:creationId xmlns:p14="http://schemas.microsoft.com/office/powerpoint/2010/main" val="1394124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B68DC431-1583-4702-B81A-832D335C0186}" type="datetimeFigureOut">
              <a:rPr lang="en-US" smtClean="0"/>
              <a:pPr/>
              <a:t>12/23/22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12/23/22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12/23/22</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12/23/22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68DC431-1583-4702-B81A-832D335C0186}" type="datetimeFigureOut">
              <a:rPr lang="en-US" smtClean="0"/>
              <a:pPr/>
              <a:t>12/23/22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8DC431-1583-4702-B81A-832D335C0186}" type="datetimeFigureOut">
              <a:rPr lang="en-US" smtClean="0"/>
              <a:pPr/>
              <a:t>12/23/22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68DC431-1583-4702-B81A-832D335C0186}" type="datetimeFigureOut">
              <a:rPr lang="en-US" smtClean="0"/>
              <a:pPr/>
              <a:t>12/23/22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68DC431-1583-4702-B81A-832D335C0186}" type="datetimeFigureOut">
              <a:rPr lang="en-US" smtClean="0"/>
              <a:pPr/>
              <a:t>12/23/22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DC431-1583-4702-B81A-832D335C0186}" type="datetimeFigureOut">
              <a:rPr lang="en-US" smtClean="0"/>
              <a:pPr/>
              <a:t>12/23/22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68DC431-1583-4702-B81A-832D335C0186}" type="datetimeFigureOut">
              <a:rPr lang="en-US" smtClean="0"/>
              <a:pPr/>
              <a:t>12/23/22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2CC1A4-3628-4009-A3B0-E0FB77C012B6}"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68DC431-1583-4702-B81A-832D335C0186}" type="datetimeFigureOut">
              <a:rPr lang="en-US" smtClean="0"/>
              <a:pPr/>
              <a:t>12/23/22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3F2CC1A4-3628-4009-A3B0-E0FB77C012B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68DC431-1583-4702-B81A-832D335C0186}" type="datetimeFigureOut">
              <a:rPr lang="en-US" smtClean="0"/>
              <a:pPr/>
              <a:t>12/23/22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F2CC1A4-3628-4009-A3B0-E0FB77C012B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Symphony of the Scriptures</a:t>
            </a:r>
          </a:p>
        </p:txBody>
      </p:sp>
      <p:sp>
        <p:nvSpPr>
          <p:cNvPr id="3" name="Subtitle 2"/>
          <p:cNvSpPr>
            <a:spLocks noGrp="1"/>
          </p:cNvSpPr>
          <p:nvPr>
            <p:ph type="subTitle" idx="1"/>
          </p:nvPr>
        </p:nvSpPr>
        <p:spPr/>
        <p:txBody>
          <a:bodyPr>
            <a:normAutofit/>
          </a:bodyPr>
          <a:lstStyle/>
          <a:p>
            <a:r>
              <a:rPr lang="en-US" sz="3200" dirty="0"/>
              <a:t>Obadiah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EFFA3-C05D-E24A-8EC7-A57677F20255}"/>
              </a:ext>
            </a:extLst>
          </p:cNvPr>
          <p:cNvSpPr>
            <a:spLocks noGrp="1"/>
          </p:cNvSpPr>
          <p:nvPr>
            <p:ph type="title"/>
          </p:nvPr>
        </p:nvSpPr>
        <p:spPr/>
        <p:txBody>
          <a:bodyPr>
            <a:normAutofit/>
          </a:bodyPr>
          <a:lstStyle/>
          <a:p>
            <a:r>
              <a:rPr lang="en-US" sz="3200" dirty="0">
                <a:solidFill>
                  <a:schemeClr val="accent1"/>
                </a:solidFill>
              </a:rPr>
              <a:t>Why is Obadiah so important?</a:t>
            </a:r>
          </a:p>
        </p:txBody>
      </p:sp>
      <p:sp>
        <p:nvSpPr>
          <p:cNvPr id="3" name="Content Placeholder 2">
            <a:extLst>
              <a:ext uri="{FF2B5EF4-FFF2-40B4-BE49-F238E27FC236}">
                <a16:creationId xmlns:a16="http://schemas.microsoft.com/office/drawing/2014/main" id="{F35B7A82-5111-664F-8EEA-9BE7ED9FDE24}"/>
              </a:ext>
            </a:extLst>
          </p:cNvPr>
          <p:cNvSpPr>
            <a:spLocks noGrp="1"/>
          </p:cNvSpPr>
          <p:nvPr>
            <p:ph idx="1"/>
          </p:nvPr>
        </p:nvSpPr>
        <p:spPr>
          <a:xfrm>
            <a:off x="147918" y="1565338"/>
            <a:ext cx="8848164" cy="5474143"/>
          </a:xfrm>
        </p:spPr>
        <p:txBody>
          <a:bodyPr>
            <a:noAutofit/>
          </a:bodyPr>
          <a:lstStyle/>
          <a:p>
            <a:pPr marL="89154" indent="0">
              <a:buNone/>
            </a:pPr>
            <a:r>
              <a:rPr lang="en-US" sz="2200" dirty="0"/>
              <a:t>The majority of the book pronounces judgment on the foreign nation of Edom, making Obadiah one of only three prophets who pronounced judgment primarily on other nations (Nahum and Habakkuk are the others).  While others of the prophetic books contain passages of judgment against Edom and other nations, Obadiah’s singular focus points to a significant, albeit difficult, truth about humanity’s relationship with God: when people remove themselves from or place themselves in opposition to God’s people, they can expect judgment.  </a:t>
            </a:r>
            <a:endParaRPr lang="en-US" sz="2000" dirty="0"/>
          </a:p>
        </p:txBody>
      </p:sp>
    </p:spTree>
    <p:extLst>
      <p:ext uri="{BB962C8B-B14F-4D97-AF65-F5344CB8AC3E}">
        <p14:creationId xmlns:p14="http://schemas.microsoft.com/office/powerpoint/2010/main" val="4271229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6E27A-7592-6B4D-8422-3450881FC380}"/>
              </a:ext>
            </a:extLst>
          </p:cNvPr>
          <p:cNvSpPr>
            <a:spLocks noGrp="1"/>
          </p:cNvSpPr>
          <p:nvPr>
            <p:ph type="title"/>
          </p:nvPr>
        </p:nvSpPr>
        <p:spPr/>
        <p:txBody>
          <a:bodyPr>
            <a:normAutofit/>
          </a:bodyPr>
          <a:lstStyle/>
          <a:p>
            <a:r>
              <a:rPr lang="en-US" sz="3200" dirty="0">
                <a:solidFill>
                  <a:schemeClr val="accent1"/>
                </a:solidFill>
              </a:rPr>
              <a:t>What's the point?</a:t>
            </a:r>
          </a:p>
        </p:txBody>
      </p:sp>
      <p:sp>
        <p:nvSpPr>
          <p:cNvPr id="3" name="Content Placeholder 2">
            <a:extLst>
              <a:ext uri="{FF2B5EF4-FFF2-40B4-BE49-F238E27FC236}">
                <a16:creationId xmlns:a16="http://schemas.microsoft.com/office/drawing/2014/main" id="{A2B5B166-BD38-4E43-BA46-E21795698B86}"/>
              </a:ext>
            </a:extLst>
          </p:cNvPr>
          <p:cNvSpPr>
            <a:spLocks noGrp="1"/>
          </p:cNvSpPr>
          <p:nvPr>
            <p:ph idx="1"/>
          </p:nvPr>
        </p:nvSpPr>
        <p:spPr>
          <a:xfrm>
            <a:off x="114300" y="1441513"/>
            <a:ext cx="8915400" cy="6059424"/>
          </a:xfrm>
        </p:spPr>
        <p:txBody>
          <a:bodyPr>
            <a:noAutofit/>
          </a:bodyPr>
          <a:lstStyle/>
          <a:p>
            <a:pPr marL="89154" indent="0">
              <a:buNone/>
            </a:pPr>
            <a:r>
              <a:rPr lang="en-US" sz="2000" dirty="0"/>
              <a:t>Obadiah’s name, meaning “worshipper of Yahweh,” offers an interesting counterpoint to the message of judgment he pronounced on Edom, Judah’s neighbor to the southeast.  As a worshipper of Yahweh, Obadiah placed himself in a position of humility before the Lord; he embraced his lowly place before the almighty God.</a:t>
            </a:r>
          </a:p>
          <a:p>
            <a:pPr marL="89154" indent="0">
              <a:buNone/>
            </a:pPr>
            <a:endParaRPr lang="en-US" sz="2000" dirty="0"/>
          </a:p>
          <a:p>
            <a:pPr marL="89154" indent="0">
              <a:buNone/>
            </a:pPr>
            <a:r>
              <a:rPr lang="en-US" sz="2000" dirty="0"/>
              <a:t>That God sent a man named “worshipper of Yahweh” to the people of Edom was no mistake. Edom had been found guilty of pride before the Lord (1:3). They had thought themselves greater than they actually were; great enough to mock, steal from, and even harm God’s chosen people.  But the “Lord GOD,” a name Obadiah used to stress God’s sovereign power over the nations, will not stand idly by and let His people suffer forever (1:1). Through Obadiah, God reminded Edom of their poor treatment of His people (1:12–14) and promised redemption, not to the Edomites but to the people of Judah (1:17–18).  The nation of Edom, which eventually disappeared into history, remains one of the prime examples of the truth found in Proverbs 16:18: “Pride goes before destruction, and a haughty spirit before a fall.”</a:t>
            </a:r>
          </a:p>
        </p:txBody>
      </p:sp>
    </p:spTree>
    <p:extLst>
      <p:ext uri="{BB962C8B-B14F-4D97-AF65-F5344CB8AC3E}">
        <p14:creationId xmlns:p14="http://schemas.microsoft.com/office/powerpoint/2010/main" val="231357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84681-4A8E-2D41-8ADD-E6CB00E4EB2E}"/>
              </a:ext>
            </a:extLst>
          </p:cNvPr>
          <p:cNvSpPr>
            <a:spLocks noGrp="1"/>
          </p:cNvSpPr>
          <p:nvPr>
            <p:ph type="title"/>
          </p:nvPr>
        </p:nvSpPr>
        <p:spPr/>
        <p:txBody>
          <a:bodyPr>
            <a:normAutofit/>
          </a:bodyPr>
          <a:lstStyle/>
          <a:p>
            <a:r>
              <a:rPr lang="en-US" sz="3200" dirty="0">
                <a:solidFill>
                  <a:schemeClr val="accent1"/>
                </a:solidFill>
              </a:rPr>
              <a:t>How do I apply this?</a:t>
            </a:r>
          </a:p>
        </p:txBody>
      </p:sp>
      <p:sp>
        <p:nvSpPr>
          <p:cNvPr id="3" name="Content Placeholder 2">
            <a:extLst>
              <a:ext uri="{FF2B5EF4-FFF2-40B4-BE49-F238E27FC236}">
                <a16:creationId xmlns:a16="http://schemas.microsoft.com/office/drawing/2014/main" id="{05C53D9A-B1B6-7F41-925B-5796F7AFFFEF}"/>
              </a:ext>
            </a:extLst>
          </p:cNvPr>
          <p:cNvSpPr>
            <a:spLocks noGrp="1"/>
          </p:cNvSpPr>
          <p:nvPr>
            <p:ph idx="1"/>
          </p:nvPr>
        </p:nvSpPr>
        <p:spPr>
          <a:xfrm>
            <a:off x="285750" y="1714500"/>
            <a:ext cx="8629650" cy="4686301"/>
          </a:xfrm>
        </p:spPr>
        <p:txBody>
          <a:bodyPr>
            <a:normAutofit/>
          </a:bodyPr>
          <a:lstStyle/>
          <a:p>
            <a:pPr marL="118872" indent="0">
              <a:buNone/>
            </a:pPr>
            <a:r>
              <a:rPr lang="en-US" sz="2400" dirty="0"/>
              <a:t>Obadiah’s prophecy focuses on the destructive power of pride.  It reminds us of the consequences of living in a self-serving manner, of following through on our own feelings and desires without considering their impact on those around us.  Do you struggle to set aside your own wants and desires for those of God and others? Though such pride has been part of the lives of fallen human beings since the tragedy of the fall in Eden, Obadiah offers us a stark reminder to place ourselves under God’s authority, to subject our appetites to His purposes, and to find our hope in being His people when the restoration of all things comes.</a:t>
            </a:r>
          </a:p>
          <a:p>
            <a:pPr marL="118872" indent="0">
              <a:buNone/>
            </a:pPr>
            <a:endParaRPr lang="en-US" sz="2400" dirty="0"/>
          </a:p>
          <a:p>
            <a:pPr marL="118872" indent="0">
              <a:buNone/>
            </a:pPr>
            <a:endParaRPr lang="en-US" sz="2400" dirty="0"/>
          </a:p>
        </p:txBody>
      </p:sp>
    </p:spTree>
    <p:extLst>
      <p:ext uri="{BB962C8B-B14F-4D97-AF65-F5344CB8AC3E}">
        <p14:creationId xmlns:p14="http://schemas.microsoft.com/office/powerpoint/2010/main" val="3487663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0438" y="1984011"/>
            <a:ext cx="8377258" cy="4093428"/>
          </a:xfrm>
          <a:prstGeom prst="rect">
            <a:avLst/>
          </a:prstGeom>
          <a:noFill/>
        </p:spPr>
        <p:txBody>
          <a:bodyPr wrap="square" rtlCol="0" anchor="t">
            <a:spAutoFit/>
          </a:bodyPr>
          <a:lstStyle/>
          <a:p>
            <a:r>
              <a:rPr lang="en-US" sz="2000" b="1" dirty="0" err="1">
                <a:latin typeface="Arial" panose="020B0604020202020204" pitchFamily="34" charset="0"/>
                <a:cs typeface="Arial" panose="020B0604020202020204" pitchFamily="34" charset="0"/>
              </a:rPr>
              <a:t>Obad</a:t>
            </a:r>
            <a:r>
              <a:rPr lang="en-US" sz="2000" b="1" dirty="0">
                <a:latin typeface="Arial" panose="020B0604020202020204" pitchFamily="34" charset="0"/>
                <a:cs typeface="Arial" panose="020B0604020202020204" pitchFamily="34" charset="0"/>
              </a:rPr>
              <a:t> 1:1-4  </a:t>
            </a:r>
          </a:p>
          <a:p>
            <a:r>
              <a:rPr lang="en-US" b="1" baseline="30000" dirty="0">
                <a:latin typeface="Arial" panose="020B0604020202020204" pitchFamily="34" charset="0"/>
                <a:cs typeface="Arial" panose="020B0604020202020204" pitchFamily="34" charset="0"/>
              </a:rPr>
              <a:t>1</a:t>
            </a:r>
            <a:r>
              <a:rPr lang="en-US" sz="2000" b="1" dirty="0">
                <a:latin typeface="Arial" panose="020B0604020202020204" pitchFamily="34" charset="0"/>
                <a:cs typeface="Arial" panose="020B0604020202020204" pitchFamily="34" charset="0"/>
              </a:rPr>
              <a:t> </a:t>
            </a:r>
            <a:r>
              <a:rPr lang="en-US" sz="2000" b="1" i="1" dirty="0">
                <a:solidFill>
                  <a:srgbClr val="002060"/>
                </a:solidFill>
                <a:latin typeface="Arial" panose="020B0604020202020204" pitchFamily="34" charset="0"/>
                <a:cs typeface="Arial" panose="020B0604020202020204" pitchFamily="34" charset="0"/>
              </a:rPr>
              <a:t> The vision of Obadiah. Thus says the Lord GOD concerning Edom:    (We have heard a report from the LORD, and a messenger has been sent among the nations, saying, "Arise, and let us rise up against her for battle")</a:t>
            </a:r>
          </a:p>
          <a:p>
            <a:r>
              <a:rPr lang="en-US" b="1" baseline="30000" dirty="0">
                <a:latin typeface="Arial" panose="020B0604020202020204" pitchFamily="34" charset="0"/>
                <a:cs typeface="Arial" panose="020B0604020202020204" pitchFamily="34" charset="0"/>
              </a:rPr>
              <a:t>2</a:t>
            </a:r>
            <a:r>
              <a:rPr lang="en-US" sz="2000" b="1" i="1" dirty="0">
                <a:solidFill>
                  <a:srgbClr val="002060"/>
                </a:solidFill>
                <a:latin typeface="Arial" panose="020B0604020202020204" pitchFamily="34" charset="0"/>
                <a:cs typeface="Arial" panose="020B0604020202020204" pitchFamily="34" charset="0"/>
              </a:rPr>
              <a:t> "Behold, I will make you small among the nations; You shall be greatly despised.</a:t>
            </a:r>
          </a:p>
          <a:p>
            <a:r>
              <a:rPr lang="en-US" b="1" baseline="30000" dirty="0">
                <a:latin typeface="Arial" panose="020B0604020202020204" pitchFamily="34" charset="0"/>
                <a:cs typeface="Arial" panose="020B0604020202020204" pitchFamily="34" charset="0"/>
              </a:rPr>
              <a:t>3</a:t>
            </a:r>
            <a:r>
              <a:rPr lang="en-US" sz="2000" b="1" i="1" dirty="0">
                <a:solidFill>
                  <a:srgbClr val="002060"/>
                </a:solidFill>
                <a:latin typeface="Arial" panose="020B0604020202020204" pitchFamily="34" charset="0"/>
                <a:cs typeface="Arial" panose="020B0604020202020204" pitchFamily="34" charset="0"/>
              </a:rPr>
              <a:t>  The pride of your heart has deceived you, you who dwell in the clefts of the rock, whose habitation is high; You who say in your heart, 'Who will bring me down to the ground?'</a:t>
            </a:r>
          </a:p>
          <a:p>
            <a:r>
              <a:rPr lang="en-US" b="1" baseline="30000" dirty="0">
                <a:latin typeface="Arial" panose="020B0604020202020204" pitchFamily="34" charset="0"/>
                <a:cs typeface="Arial" panose="020B0604020202020204" pitchFamily="34" charset="0"/>
              </a:rPr>
              <a:t>4</a:t>
            </a:r>
            <a:r>
              <a:rPr lang="en-US" sz="2000" b="1" i="1" dirty="0">
                <a:solidFill>
                  <a:srgbClr val="002060"/>
                </a:solidFill>
                <a:latin typeface="Arial" panose="020B0604020202020204" pitchFamily="34" charset="0"/>
                <a:cs typeface="Arial" panose="020B0604020202020204" pitchFamily="34" charset="0"/>
              </a:rPr>
              <a:t>  Though you ascend as high as the eagle, And though you set your nest among the stars, from there I will bring you down," says the LORD.</a:t>
            </a:r>
          </a:p>
        </p:txBody>
      </p:sp>
      <p:sp>
        <p:nvSpPr>
          <p:cNvPr id="7" name="TextBox 6"/>
          <p:cNvSpPr txBox="1"/>
          <p:nvPr/>
        </p:nvSpPr>
        <p:spPr>
          <a:xfrm>
            <a:off x="143817" y="1583901"/>
            <a:ext cx="4087979"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The coming judgment on Edom.</a:t>
            </a:r>
          </a:p>
        </p:txBody>
      </p:sp>
      <p:sp>
        <p:nvSpPr>
          <p:cNvPr id="11" name="Title 1"/>
          <p:cNvSpPr txBox="1">
            <a:spLocks/>
          </p:cNvSpPr>
          <p:nvPr/>
        </p:nvSpPr>
        <p:spPr>
          <a:xfrm>
            <a:off x="437102" y="288317"/>
            <a:ext cx="8229600" cy="1252728"/>
          </a:xfrm>
          <a:prstGeom prst="rect">
            <a:avLst/>
          </a:prstGeom>
        </p:spPr>
        <p:txBody>
          <a:bodyPr vert="horz" lIns="91440" rIns="45720" rtlCol="0" anchor="ctr">
            <a:normAutofit fontScale="925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4000" dirty="0">
                <a:latin typeface="Arial" panose="020B0604020202020204" pitchFamily="34" charset="0"/>
                <a:cs typeface="Arial" panose="020B0604020202020204" pitchFamily="34" charset="0"/>
              </a:rPr>
              <a:t>Edom’s Humiliation &amp; Destruction</a:t>
            </a:r>
            <a:br>
              <a:rPr lang="en-US" sz="4000" dirty="0">
                <a:latin typeface="Arial" panose="020B0604020202020204" pitchFamily="34" charset="0"/>
                <a:ea typeface="Abadi MT Condensed Extra Bold" charset="0"/>
                <a:cs typeface="Arial" panose="020B0604020202020204" pitchFamily="34" charset="0"/>
              </a:rPr>
            </a:br>
            <a:r>
              <a:rPr lang="en-US" sz="2700" dirty="0">
                <a:latin typeface="Arial" panose="020B0604020202020204" pitchFamily="34" charset="0"/>
                <a:ea typeface="Abadi MT Condensed Extra Bold" charset="0"/>
                <a:cs typeface="Arial" panose="020B0604020202020204" pitchFamily="34" charset="0"/>
              </a:rPr>
              <a:t>Verses 1 - 9</a:t>
            </a:r>
            <a:endParaRPr lang="en-US" sz="2700" dirty="0">
              <a:latin typeface="Arial" panose="020B0604020202020204" pitchFamily="34" charset="0"/>
              <a:cs typeface="Arial" panose="020B0604020202020204" pitchFamily="34" charset="0"/>
            </a:endParaRPr>
          </a:p>
        </p:txBody>
      </p:sp>
      <p:sp>
        <p:nvSpPr>
          <p:cNvPr id="14" name="TextBox 13"/>
          <p:cNvSpPr txBox="1"/>
          <p:nvPr/>
        </p:nvSpPr>
        <p:spPr>
          <a:xfrm>
            <a:off x="149913" y="6088845"/>
            <a:ext cx="6564618"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Who is Edom, and why are they considered “high”?</a:t>
            </a:r>
          </a:p>
        </p:txBody>
      </p:sp>
      <p:sp>
        <p:nvSpPr>
          <p:cNvPr id="2" name="TextBox 1"/>
          <p:cNvSpPr txBox="1"/>
          <p:nvPr/>
        </p:nvSpPr>
        <p:spPr>
          <a:xfrm>
            <a:off x="6234626" y="1543964"/>
            <a:ext cx="2432076" cy="338554"/>
          </a:xfrm>
          <a:prstGeom prst="rect">
            <a:avLst/>
          </a:prstGeom>
          <a:noFill/>
        </p:spPr>
        <p:txBody>
          <a:bodyPr wrap="none" rtlCol="0">
            <a:spAutoFit/>
          </a:bodyPr>
          <a:lstStyle/>
          <a:p>
            <a:r>
              <a:rPr lang="en-US" sz="1600" b="1" dirty="0">
                <a:solidFill>
                  <a:srgbClr val="0070C0"/>
                </a:solidFill>
                <a:latin typeface="Arial" panose="020B0604020202020204" pitchFamily="34" charset="0"/>
                <a:cs typeface="Arial" panose="020B0604020202020204" pitchFamily="34" charset="0"/>
              </a:rPr>
              <a:t>(All quotes from NKJV)</a:t>
            </a:r>
          </a:p>
        </p:txBody>
      </p:sp>
    </p:spTree>
    <p:extLst>
      <p:ext uri="{BB962C8B-B14F-4D97-AF65-F5344CB8AC3E}">
        <p14:creationId xmlns:p14="http://schemas.microsoft.com/office/powerpoint/2010/main" val="3613443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idx="12"/>
          </p:nvPr>
        </p:nvSpPr>
        <p:spPr/>
        <p:txBody>
          <a:bodyPr/>
          <a:lstStyle/>
          <a:p>
            <a:fld id="{A686D1FC-CD0D-4D74-A83F-426DA90B096B}" type="slidenum">
              <a:rPr lang="en-US" altLang="en-US"/>
              <a:pPr/>
              <a:t>14</a:t>
            </a:fld>
            <a:endParaRPr lang="en-US" altLang="en-US"/>
          </a:p>
        </p:txBody>
      </p:sp>
      <p:pic>
        <p:nvPicPr>
          <p:cNvPr id="1026" name="Picture 2" descr="C:\Users\Ronnie\Documents\Ken's Folder\Church Lessons\Maps\Kingdoms_around_Israel_830BC-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241" y="48767"/>
            <a:ext cx="5644759" cy="67360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Ronnie\Documents\Ken's Folder\Church Lessons\HowWeGotTheBibleClass\Archeology\Bozrah-from-northw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10" y="4528270"/>
            <a:ext cx="3484031" cy="2317538"/>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589280" y="3970737"/>
            <a:ext cx="2186602"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9pPr>
          </a:lstStyle>
          <a:p>
            <a:pPr>
              <a:buClrTx/>
              <a:buFontTx/>
              <a:buNone/>
            </a:pPr>
            <a:r>
              <a:rPr lang="en-US" altLang="en-US" sz="1600" b="1" dirty="0">
                <a:latin typeface="Arial" charset="0"/>
              </a:rPr>
              <a:t>View toward </a:t>
            </a:r>
            <a:r>
              <a:rPr lang="en-US" altLang="en-US" sz="1600" b="1" dirty="0" err="1">
                <a:latin typeface="Arial" charset="0"/>
              </a:rPr>
              <a:t>Bozrah</a:t>
            </a:r>
            <a:r>
              <a:rPr lang="en-US" altLang="en-US" sz="1600" b="1" dirty="0">
                <a:latin typeface="Arial" charset="0"/>
              </a:rPr>
              <a:t> </a:t>
            </a:r>
          </a:p>
          <a:p>
            <a:pPr>
              <a:buClrTx/>
              <a:buFontTx/>
              <a:buNone/>
            </a:pPr>
            <a:r>
              <a:rPr lang="en-US" altLang="en-US" sz="1600" b="1" dirty="0">
                <a:latin typeface="Arial" charset="0"/>
              </a:rPr>
              <a:t>from the northwest</a:t>
            </a:r>
          </a:p>
        </p:txBody>
      </p:sp>
      <p:sp>
        <p:nvSpPr>
          <p:cNvPr id="2" name="TextBox 1"/>
          <p:cNvSpPr txBox="1"/>
          <p:nvPr/>
        </p:nvSpPr>
        <p:spPr>
          <a:xfrm>
            <a:off x="170688" y="1426464"/>
            <a:ext cx="3233578" cy="2400657"/>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Edom lay south of Judah</a:t>
            </a:r>
          </a:p>
          <a:p>
            <a:r>
              <a:rPr lang="en-US" sz="2000" b="1" dirty="0">
                <a:latin typeface="Arial" panose="020B0604020202020204" pitchFamily="34" charset="0"/>
                <a:cs typeface="Arial" panose="020B0604020202020204" pitchFamily="34" charset="0"/>
              </a:rPr>
              <a:t>in dry mountainous</a:t>
            </a:r>
          </a:p>
          <a:p>
            <a:r>
              <a:rPr lang="en-US" sz="2000" b="1" dirty="0">
                <a:latin typeface="Arial" panose="020B0604020202020204" pitchFamily="34" charset="0"/>
                <a:cs typeface="Arial" panose="020B0604020202020204" pitchFamily="34" charset="0"/>
              </a:rPr>
              <a:t>country.</a:t>
            </a:r>
          </a:p>
          <a:p>
            <a:r>
              <a:rPr lang="en-US" b="1"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Its major cities mentioned</a:t>
            </a:r>
          </a:p>
          <a:p>
            <a:r>
              <a:rPr lang="en-US" b="1" dirty="0">
                <a:latin typeface="Arial" panose="020B0604020202020204" pitchFamily="34" charset="0"/>
                <a:cs typeface="Arial" panose="020B0604020202020204" pitchFamily="34" charset="0"/>
              </a:rPr>
              <a:t>in the Bible include:</a:t>
            </a:r>
          </a:p>
          <a:p>
            <a:r>
              <a:rPr lang="en-US" altLang="en-US" b="1" dirty="0" err="1">
                <a:latin typeface="Arial" charset="0"/>
              </a:rPr>
              <a:t>Bozrah</a:t>
            </a:r>
            <a:r>
              <a:rPr lang="en-US" altLang="en-US" b="1" dirty="0">
                <a:latin typeface="Arial" charset="0"/>
              </a:rPr>
              <a:t>,  </a:t>
            </a:r>
            <a:r>
              <a:rPr lang="en-US" altLang="en-US" b="1" dirty="0" err="1">
                <a:latin typeface="Arial" charset="0"/>
              </a:rPr>
              <a:t>Teman</a:t>
            </a:r>
            <a:r>
              <a:rPr lang="en-US" altLang="en-US" b="1" dirty="0">
                <a:latin typeface="Arial" charset="0"/>
              </a:rPr>
              <a:t>,  </a:t>
            </a:r>
            <a:r>
              <a:rPr lang="en-US" altLang="en-US" b="1" dirty="0" err="1">
                <a:latin typeface="Arial" charset="0"/>
              </a:rPr>
              <a:t>Dedan</a:t>
            </a:r>
            <a:endParaRPr lang="en-US" altLang="en-US" b="1" dirty="0">
              <a:latin typeface="Arial" charset="0"/>
            </a:endParaRPr>
          </a:p>
          <a:p>
            <a:r>
              <a:rPr lang="en-US" altLang="en-US" b="1" dirty="0">
                <a:latin typeface="Arial" charset="0"/>
              </a:rPr>
              <a:t>&amp; Petra (</a:t>
            </a:r>
            <a:r>
              <a:rPr lang="en-US" altLang="en-US" b="1" dirty="0" err="1">
                <a:latin typeface="Arial" charset="0"/>
              </a:rPr>
              <a:t>Sela</a:t>
            </a:r>
            <a:r>
              <a:rPr lang="en-US" altLang="en-US" b="1" dirty="0">
                <a:latin typeface="Arial" charset="0"/>
              </a:rPr>
              <a:t>)</a:t>
            </a:r>
          </a:p>
        </p:txBody>
      </p:sp>
      <p:sp>
        <p:nvSpPr>
          <p:cNvPr id="25604" name="Text Box 4"/>
          <p:cNvSpPr txBox="1">
            <a:spLocks noChangeArrowheads="1"/>
          </p:cNvSpPr>
          <p:nvPr/>
        </p:nvSpPr>
        <p:spPr bwMode="auto">
          <a:xfrm>
            <a:off x="147306" y="242512"/>
            <a:ext cx="3355704" cy="956288"/>
          </a:xfrm>
          <a:prstGeom prst="rect">
            <a:avLst/>
          </a:prstGeom>
          <a:noFill/>
          <a:ln w="57150" cap="flat">
            <a:solidFill>
              <a:srgbClr val="FFC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9pPr>
          </a:lstStyle>
          <a:p>
            <a:pPr>
              <a:buClrTx/>
              <a:buFontTx/>
              <a:buNone/>
            </a:pPr>
            <a:r>
              <a:rPr lang="en-US" altLang="en-US" sz="2800" b="1" dirty="0">
                <a:solidFill>
                  <a:srgbClr val="002060"/>
                </a:solidFill>
                <a:latin typeface="Arial" charset="0"/>
              </a:rPr>
              <a:t>Kingdoms around </a:t>
            </a:r>
          </a:p>
          <a:p>
            <a:pPr>
              <a:buClrTx/>
              <a:buFontTx/>
              <a:buNone/>
            </a:pPr>
            <a:r>
              <a:rPr lang="en-US" altLang="en-US" sz="2800" b="1" dirty="0">
                <a:solidFill>
                  <a:srgbClr val="002060"/>
                </a:solidFill>
                <a:latin typeface="Arial" charset="0"/>
              </a:rPr>
              <a:t>Israel in 830 BC</a:t>
            </a:r>
          </a:p>
        </p:txBody>
      </p:sp>
    </p:spTree>
    <p:extLst>
      <p:ext uri="{BB962C8B-B14F-4D97-AF65-F5344CB8AC3E}">
        <p14:creationId xmlns:p14="http://schemas.microsoft.com/office/powerpoint/2010/main" val="5911259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idx="12"/>
          </p:nvPr>
        </p:nvSpPr>
        <p:spPr/>
        <p:txBody>
          <a:bodyPr/>
          <a:lstStyle/>
          <a:p>
            <a:fld id="{A686D1FC-CD0D-4D74-A83F-426DA90B096B}" type="slidenum">
              <a:rPr lang="en-US" altLang="en-US"/>
              <a:pPr/>
              <a:t>15</a:t>
            </a:fld>
            <a:endParaRPr lang="en-US" altLang="en-US"/>
          </a:p>
        </p:txBody>
      </p:sp>
      <p:pic>
        <p:nvPicPr>
          <p:cNvPr id="1026" name="Picture 2" descr="C:\Users\Ronnie\Documents\Ken's Folder\Church Lessons\HowWeGotTheBibleClass\Archeology\Red Edom M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0" y="20384"/>
            <a:ext cx="9128790" cy="4075353"/>
          </a:xfrm>
          <a:prstGeom prst="rect">
            <a:avLst/>
          </a:prstGeom>
          <a:noFill/>
          <a:extLst>
            <a:ext uri="{909E8E84-426E-40DD-AFC4-6F175D3DCCD1}">
              <a14:hiddenFill xmlns:a14="http://schemas.microsoft.com/office/drawing/2010/main">
                <a:solidFill>
                  <a:srgbClr val="FFFFFF"/>
                </a:solidFill>
              </a14:hiddenFill>
            </a:ext>
          </a:extLst>
        </p:spPr>
      </p:pic>
      <p:sp>
        <p:nvSpPr>
          <p:cNvPr id="25604" name="Text Box 4"/>
          <p:cNvSpPr txBox="1">
            <a:spLocks noChangeArrowheads="1"/>
          </p:cNvSpPr>
          <p:nvPr/>
        </p:nvSpPr>
        <p:spPr bwMode="auto">
          <a:xfrm>
            <a:off x="235184" y="167704"/>
            <a:ext cx="614851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9pPr>
          </a:lstStyle>
          <a:p>
            <a:pPr>
              <a:buClrTx/>
              <a:buFontTx/>
              <a:buNone/>
            </a:pPr>
            <a:r>
              <a:rPr lang="en-US" altLang="en-US" sz="1800" b="1" dirty="0">
                <a:latin typeface="Arial" charset="0"/>
              </a:rPr>
              <a:t>Red mountains of Edom   </a:t>
            </a:r>
            <a:r>
              <a:rPr lang="en-US" altLang="en-US" sz="1600" b="1" dirty="0">
                <a:latin typeface="Arial" charset="0"/>
              </a:rPr>
              <a:t>(in Hebrew, “</a:t>
            </a:r>
            <a:r>
              <a:rPr lang="en-US" altLang="en-US" sz="1600" b="1" dirty="0" err="1">
                <a:latin typeface="Arial" charset="0"/>
              </a:rPr>
              <a:t>edom</a:t>
            </a:r>
            <a:r>
              <a:rPr lang="en-US" altLang="en-US" sz="1600" b="1" dirty="0">
                <a:latin typeface="Arial" charset="0"/>
              </a:rPr>
              <a:t>” means red.)</a:t>
            </a:r>
          </a:p>
        </p:txBody>
      </p:sp>
      <p:sp>
        <p:nvSpPr>
          <p:cNvPr id="2" name="TextBox 1"/>
          <p:cNvSpPr txBox="1"/>
          <p:nvPr/>
        </p:nvSpPr>
        <p:spPr>
          <a:xfrm>
            <a:off x="341376" y="4425696"/>
            <a:ext cx="8564629" cy="1754326"/>
          </a:xfrm>
          <a:prstGeom prst="rect">
            <a:avLst/>
          </a:prstGeom>
          <a:noFill/>
        </p:spPr>
        <p:txBody>
          <a:bodyPr wrap="square" rtlCol="0">
            <a:spAutoFit/>
          </a:bodyPr>
          <a:lstStyle/>
          <a:p>
            <a:r>
              <a:rPr lang="en-US" altLang="en-US" b="1" dirty="0">
                <a:latin typeface="Arial" charset="0"/>
              </a:rPr>
              <a:t>The cities of Edom (incl. </a:t>
            </a:r>
            <a:r>
              <a:rPr lang="en-US" altLang="en-US" b="1" dirty="0" err="1">
                <a:latin typeface="Arial" charset="0"/>
              </a:rPr>
              <a:t>Bozrah</a:t>
            </a:r>
            <a:r>
              <a:rPr lang="en-US" altLang="en-US" b="1" dirty="0">
                <a:latin typeface="Arial" charset="0"/>
              </a:rPr>
              <a:t>, Petra, </a:t>
            </a:r>
            <a:r>
              <a:rPr lang="en-US" altLang="en-US" b="1" dirty="0" err="1">
                <a:latin typeface="Arial" charset="0"/>
              </a:rPr>
              <a:t>Teman</a:t>
            </a:r>
            <a:r>
              <a:rPr lang="en-US" altLang="en-US" b="1" dirty="0">
                <a:latin typeface="Arial" charset="0"/>
              </a:rPr>
              <a:t> &amp; </a:t>
            </a:r>
            <a:r>
              <a:rPr lang="en-US" altLang="en-US" b="1" dirty="0" err="1">
                <a:latin typeface="Arial" charset="0"/>
              </a:rPr>
              <a:t>Dedan</a:t>
            </a:r>
            <a:r>
              <a:rPr lang="en-US" altLang="en-US" b="1" dirty="0">
                <a:latin typeface="Arial" panose="020B0604020202020204" pitchFamily="34" charset="0"/>
                <a:cs typeface="Arial" panose="020B0604020202020204" pitchFamily="34" charset="0"/>
              </a:rPr>
              <a:t>)  </a:t>
            </a:r>
            <a:r>
              <a:rPr lang="en-US" altLang="en-US" b="1" dirty="0">
                <a:latin typeface="Arial" charset="0"/>
              </a:rPr>
              <a:t>lay in the </a:t>
            </a:r>
            <a:r>
              <a:rPr lang="en-US" altLang="en-US" b="1" dirty="0" err="1">
                <a:latin typeface="Arial" charset="0"/>
              </a:rPr>
              <a:t>Seir</a:t>
            </a:r>
            <a:r>
              <a:rPr lang="en-US" altLang="en-US" b="1" dirty="0">
                <a:latin typeface="Arial" charset="0"/>
              </a:rPr>
              <a:t> Mountain Range along a major trade route.  </a:t>
            </a:r>
            <a:r>
              <a:rPr lang="en-US" altLang="en-US" b="1" dirty="0">
                <a:latin typeface="Arial" panose="020B0604020202020204" pitchFamily="34" charset="0"/>
                <a:cs typeface="Arial" panose="020B0604020202020204" pitchFamily="34" charset="0"/>
              </a:rPr>
              <a:t>They </a:t>
            </a:r>
            <a:r>
              <a:rPr lang="en-US" b="1" dirty="0">
                <a:latin typeface="Arial" panose="020B0604020202020204" pitchFamily="34" charset="0"/>
                <a:cs typeface="Arial" panose="020B0604020202020204" pitchFamily="34" charset="0"/>
              </a:rPr>
              <a:t>flourished between the 13th and the 8th century BC, and considered their mountainous locations nearly invincible from attack from enemies.  Thus in verse 3, Obadiah could say about the cities:  </a:t>
            </a:r>
            <a:r>
              <a:rPr lang="en-US" b="1" i="1" dirty="0">
                <a:solidFill>
                  <a:srgbClr val="002060"/>
                </a:solidFill>
                <a:latin typeface="Arial" panose="020B0604020202020204" pitchFamily="34" charset="0"/>
                <a:cs typeface="Arial" panose="020B0604020202020204" pitchFamily="34" charset="0"/>
              </a:rPr>
              <a:t>whose habitation is high; You who say in your heart, 'Who will bring me down to the ground?'</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49833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C19F67-DEF2-DB4C-96D8-28487FF8A02E}"/>
              </a:ext>
            </a:extLst>
          </p:cNvPr>
          <p:cNvSpPr txBox="1"/>
          <p:nvPr/>
        </p:nvSpPr>
        <p:spPr>
          <a:xfrm>
            <a:off x="609600" y="73152"/>
            <a:ext cx="8229599"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Israel’s Neighbors  </a:t>
            </a:r>
            <a:r>
              <a:rPr lang="en-US" b="1" dirty="0">
                <a:latin typeface="Arial" panose="020B0604020202020204" pitchFamily="34" charset="0"/>
                <a:cs typeface="Arial" panose="020B0604020202020204" pitchFamily="34" charset="0"/>
              </a:rPr>
              <a:t>(from the exodus until the division of the empire)</a:t>
            </a:r>
          </a:p>
        </p:txBody>
      </p:sp>
      <p:graphicFrame>
        <p:nvGraphicFramePr>
          <p:cNvPr id="5" name="Table 5">
            <a:extLst>
              <a:ext uri="{FF2B5EF4-FFF2-40B4-BE49-F238E27FC236}">
                <a16:creationId xmlns:a16="http://schemas.microsoft.com/office/drawing/2014/main" id="{5DA552E2-6C78-524D-879E-01120C6AEB66}"/>
              </a:ext>
            </a:extLst>
          </p:cNvPr>
          <p:cNvGraphicFramePr>
            <a:graphicFrameLocks noGrp="1"/>
          </p:cNvGraphicFramePr>
          <p:nvPr>
            <p:extLst>
              <p:ext uri="{D42A27DB-BD31-4B8C-83A1-F6EECF244321}">
                <p14:modId xmlns:p14="http://schemas.microsoft.com/office/powerpoint/2010/main" val="2086508445"/>
              </p:ext>
            </p:extLst>
          </p:nvPr>
        </p:nvGraphicFramePr>
        <p:xfrm>
          <a:off x="926592" y="533400"/>
          <a:ext cx="7888224" cy="6099048"/>
        </p:xfrm>
        <a:graphic>
          <a:graphicData uri="http://schemas.openxmlformats.org/drawingml/2006/table">
            <a:tbl>
              <a:tblPr firstRow="1" bandRow="1">
                <a:tableStyleId>{073A0DAA-6AF3-43AB-8588-CEC1D06C72B9}</a:tableStyleId>
              </a:tblPr>
              <a:tblGrid>
                <a:gridCol w="2084832">
                  <a:extLst>
                    <a:ext uri="{9D8B030D-6E8A-4147-A177-3AD203B41FA5}">
                      <a16:colId xmlns:a16="http://schemas.microsoft.com/office/drawing/2014/main" val="875456382"/>
                    </a:ext>
                  </a:extLst>
                </a:gridCol>
                <a:gridCol w="2755392">
                  <a:extLst>
                    <a:ext uri="{9D8B030D-6E8A-4147-A177-3AD203B41FA5}">
                      <a16:colId xmlns:a16="http://schemas.microsoft.com/office/drawing/2014/main" val="1606595123"/>
                    </a:ext>
                  </a:extLst>
                </a:gridCol>
                <a:gridCol w="3048000">
                  <a:extLst>
                    <a:ext uri="{9D8B030D-6E8A-4147-A177-3AD203B41FA5}">
                      <a16:colId xmlns:a16="http://schemas.microsoft.com/office/drawing/2014/main" val="1562777468"/>
                    </a:ext>
                  </a:extLst>
                </a:gridCol>
              </a:tblGrid>
              <a:tr h="410773">
                <a:tc>
                  <a:txBody>
                    <a:bodyPr/>
                    <a:lstStyle/>
                    <a:p>
                      <a:pPr algn="ctr"/>
                      <a:r>
                        <a:rPr lang="en-US" sz="2000" dirty="0">
                          <a:latin typeface="Arial" panose="020B0604020202020204" pitchFamily="34" charset="0"/>
                          <a:cs typeface="Arial" panose="020B0604020202020204" pitchFamily="34" charset="0"/>
                        </a:rPr>
                        <a:t>Edom</a:t>
                      </a:r>
                    </a:p>
                  </a:txBody>
                  <a:tcPr/>
                </a:tc>
                <a:tc>
                  <a:txBody>
                    <a:bodyPr/>
                    <a:lstStyle/>
                    <a:p>
                      <a:pPr algn="ctr"/>
                      <a:r>
                        <a:rPr lang="en-US" sz="2000" dirty="0">
                          <a:latin typeface="Arial" panose="020B0604020202020204" pitchFamily="34" charset="0"/>
                          <a:cs typeface="Arial" panose="020B0604020202020204" pitchFamily="34" charset="0"/>
                        </a:rPr>
                        <a:t>Moab</a:t>
                      </a:r>
                    </a:p>
                  </a:txBody>
                  <a:tcPr/>
                </a:tc>
                <a:tc>
                  <a:txBody>
                    <a:bodyPr/>
                    <a:lstStyle/>
                    <a:p>
                      <a:pPr algn="ctr"/>
                      <a:r>
                        <a:rPr lang="en-US" sz="2000" dirty="0">
                          <a:latin typeface="Arial" panose="020B0604020202020204" pitchFamily="34" charset="0"/>
                          <a:cs typeface="Arial" panose="020B0604020202020204" pitchFamily="34" charset="0"/>
                        </a:rPr>
                        <a:t>Ammon</a:t>
                      </a:r>
                    </a:p>
                  </a:txBody>
                  <a:tcPr/>
                </a:tc>
                <a:extLst>
                  <a:ext uri="{0D108BD9-81ED-4DB2-BD59-A6C34878D82A}">
                    <a16:rowId xmlns:a16="http://schemas.microsoft.com/office/drawing/2014/main" val="3657477908"/>
                  </a:ext>
                </a:extLst>
              </a:tr>
              <a:tr h="592019">
                <a:tc>
                  <a:txBody>
                    <a:bodyPr/>
                    <a:lstStyle/>
                    <a:p>
                      <a:pPr algn="ctr"/>
                      <a:r>
                        <a:rPr lang="en-US" sz="1600" b="1" dirty="0">
                          <a:latin typeface="Arial" panose="020B0604020202020204" pitchFamily="34" charset="0"/>
                          <a:cs typeface="Arial" panose="020B0604020202020204" pitchFamily="34" charset="0"/>
                        </a:rPr>
                        <a:t>Esau: son of </a:t>
                      </a:r>
                      <a:r>
                        <a:rPr lang="en-US" sz="1600" b="1" dirty="0" err="1">
                          <a:latin typeface="Arial" panose="020B0604020202020204" pitchFamily="34" charset="0"/>
                          <a:cs typeface="Arial" panose="020B0604020202020204" pitchFamily="34" charset="0"/>
                        </a:rPr>
                        <a:t>Issac</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dirty="0">
                          <a:latin typeface="Arial" panose="020B0604020202020204" pitchFamily="34" charset="0"/>
                          <a:cs typeface="Arial" panose="020B0604020202020204" pitchFamily="34" charset="0"/>
                        </a:rPr>
                        <a:t>Moab: son of Lot and his eldest daughter</a:t>
                      </a:r>
                    </a:p>
                  </a:txBody>
                  <a:tcPr/>
                </a:tc>
                <a:tc>
                  <a:txBody>
                    <a:bodyPr/>
                    <a:lstStyle/>
                    <a:p>
                      <a:pPr algn="ctr"/>
                      <a:r>
                        <a:rPr lang="en-US" sz="1600" b="1" dirty="0">
                          <a:latin typeface="Arial" panose="020B0604020202020204" pitchFamily="34" charset="0"/>
                          <a:cs typeface="Arial" panose="020B0604020202020204" pitchFamily="34" charset="0"/>
                        </a:rPr>
                        <a:t>Ben-Ammi: son of Lot and his second daughter</a:t>
                      </a:r>
                    </a:p>
                  </a:txBody>
                  <a:tcPr/>
                </a:tc>
                <a:extLst>
                  <a:ext uri="{0D108BD9-81ED-4DB2-BD59-A6C34878D82A}">
                    <a16:rowId xmlns:a16="http://schemas.microsoft.com/office/drawing/2014/main" val="907051945"/>
                  </a:ext>
                </a:extLst>
              </a:tr>
              <a:tr h="1499616">
                <a:tc>
                  <a:txBody>
                    <a:bodyPr/>
                    <a:lstStyle/>
                    <a:p>
                      <a:pPr algn="ctr"/>
                      <a:r>
                        <a:rPr lang="en-US" sz="1400" b="1" dirty="0">
                          <a:latin typeface="Arial" panose="020B0604020202020204" pitchFamily="34" charset="0"/>
                          <a:cs typeface="Arial" panose="020B0604020202020204" pitchFamily="34" charset="0"/>
                        </a:rPr>
                        <a:t>The country was under control</a:t>
                      </a:r>
                      <a:r>
                        <a:rPr lang="en-US" sz="1400" b="1" baseline="0" dirty="0">
                          <a:latin typeface="Arial" panose="020B0604020202020204" pitchFamily="34" charset="0"/>
                          <a:cs typeface="Arial" panose="020B0604020202020204" pitchFamily="34" charset="0"/>
                        </a:rPr>
                        <a:t> of</a:t>
                      </a:r>
                      <a:r>
                        <a:rPr lang="en-US" sz="1400" b="1" dirty="0">
                          <a:latin typeface="Arial" panose="020B0604020202020204" pitchFamily="34" charset="0"/>
                          <a:cs typeface="Arial" panose="020B0604020202020204" pitchFamily="34" charset="0"/>
                        </a:rPr>
                        <a:t> Amorites. Refused passage to the Israelites </a:t>
                      </a:r>
                    </a:p>
                    <a:p>
                      <a:pPr algn="ctr"/>
                      <a:r>
                        <a:rPr lang="en-US" sz="1400" b="1" dirty="0">
                          <a:latin typeface="Arial" panose="020B0604020202020204" pitchFamily="34" charset="0"/>
                          <a:cs typeface="Arial" panose="020B0604020202020204" pitchFamily="34" charset="0"/>
                        </a:rPr>
                        <a:t>(Num. 20:14-21)</a:t>
                      </a:r>
                    </a:p>
                  </a:txBody>
                  <a:tcPr/>
                </a:tc>
                <a:tc>
                  <a:txBody>
                    <a:bodyPr/>
                    <a:lstStyle/>
                    <a:p>
                      <a:pPr algn="ctr"/>
                      <a:r>
                        <a:rPr lang="en-US" sz="1400" b="1" dirty="0">
                          <a:latin typeface="Arial" panose="020B0604020202020204" pitchFamily="34" charset="0"/>
                          <a:cs typeface="Arial" panose="020B0604020202020204" pitchFamily="34" charset="0"/>
                        </a:rPr>
                        <a:t>The country was conquered by </a:t>
                      </a:r>
                      <a:r>
                        <a:rPr lang="en-US" sz="1400" b="1" dirty="0" err="1">
                          <a:latin typeface="Arial" panose="020B0604020202020204" pitchFamily="34" charset="0"/>
                          <a:cs typeface="Arial" panose="020B0604020202020204" pitchFamily="34" charset="0"/>
                        </a:rPr>
                        <a:t>Sihon</a:t>
                      </a:r>
                      <a:r>
                        <a:rPr lang="en-US" sz="1400" b="1" dirty="0">
                          <a:latin typeface="Arial" panose="020B0604020202020204" pitchFamily="34" charset="0"/>
                          <a:cs typeface="Arial" panose="020B0604020202020204" pitchFamily="34" charset="0"/>
                        </a:rPr>
                        <a:t> and the Amorites </a:t>
                      </a:r>
                      <a:r>
                        <a:rPr lang="en-US" sz="1400" b="1">
                          <a:latin typeface="Arial" panose="020B0604020202020204" pitchFamily="34" charset="0"/>
                          <a:cs typeface="Arial" panose="020B0604020202020204" pitchFamily="34" charset="0"/>
                        </a:rPr>
                        <a:t>(Num. </a:t>
                      </a:r>
                      <a:r>
                        <a:rPr lang="en-US" sz="1400" b="1" dirty="0">
                          <a:latin typeface="Arial" panose="020B0604020202020204" pitchFamily="34" charset="0"/>
                          <a:cs typeface="Arial" panose="020B0604020202020204" pitchFamily="34" charset="0"/>
                        </a:rPr>
                        <a:t>21:26)</a:t>
                      </a:r>
                    </a:p>
                    <a:p>
                      <a:pPr algn="ctr"/>
                      <a:endParaRPr lang="en-US" sz="800" b="1"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King </a:t>
                      </a:r>
                      <a:r>
                        <a:rPr lang="en-US" sz="1400" b="1" dirty="0" err="1">
                          <a:latin typeface="Arial" panose="020B0604020202020204" pitchFamily="34" charset="0"/>
                          <a:cs typeface="Arial" panose="020B0604020202020204" pitchFamily="34" charset="0"/>
                        </a:rPr>
                        <a:t>Balak</a:t>
                      </a:r>
                      <a:r>
                        <a:rPr lang="en-US" sz="1400" b="1" dirty="0">
                          <a:latin typeface="Arial" panose="020B0604020202020204" pitchFamily="34" charset="0"/>
                          <a:cs typeface="Arial" panose="020B0604020202020204" pitchFamily="34" charset="0"/>
                        </a:rPr>
                        <a:t> feared Israel and sought the services of </a:t>
                      </a:r>
                      <a:r>
                        <a:rPr lang="en-US" sz="1400" b="1" dirty="0" err="1">
                          <a:latin typeface="Arial" panose="020B0604020202020204" pitchFamily="34" charset="0"/>
                          <a:cs typeface="Arial" panose="020B0604020202020204" pitchFamily="34" charset="0"/>
                        </a:rPr>
                        <a:t>Baalam</a:t>
                      </a:r>
                      <a:r>
                        <a:rPr lang="en-US" sz="1400" b="1" dirty="0">
                          <a:latin typeface="Arial" panose="020B0604020202020204" pitchFamily="34" charset="0"/>
                          <a:cs typeface="Arial" panose="020B0604020202020204" pitchFamily="34" charset="0"/>
                        </a:rPr>
                        <a:t> to curse them </a:t>
                      </a:r>
                      <a:r>
                        <a:rPr lang="en-US" sz="1400" b="1">
                          <a:latin typeface="Arial" panose="020B0604020202020204" pitchFamily="34" charset="0"/>
                          <a:cs typeface="Arial" panose="020B0604020202020204" pitchFamily="34" charset="0"/>
                        </a:rPr>
                        <a:t>(Num. </a:t>
                      </a:r>
                      <a:r>
                        <a:rPr lang="en-US" sz="1400" b="1" dirty="0">
                          <a:latin typeface="Arial" panose="020B0604020202020204" pitchFamily="34" charset="0"/>
                          <a:cs typeface="Arial" panose="020B0604020202020204" pitchFamily="34" charset="0"/>
                        </a:rPr>
                        <a:t>22) </a:t>
                      </a:r>
                    </a:p>
                  </a:txBody>
                  <a:tcPr/>
                </a:tc>
                <a:tc>
                  <a:txBody>
                    <a:bodyPr/>
                    <a:lstStyle/>
                    <a:p>
                      <a:pPr algn="ct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35585977"/>
                  </a:ext>
                </a:extLst>
              </a:tr>
              <a:tr h="1283245">
                <a:tc>
                  <a:txBody>
                    <a:bodyPr/>
                    <a:lstStyle/>
                    <a:p>
                      <a:pPr algn="ctr"/>
                      <a:r>
                        <a:rPr lang="en-US" sz="1400" b="1" dirty="0">
                          <a:latin typeface="Arial" panose="020B0604020202020204" pitchFamily="34" charset="0"/>
                          <a:cs typeface="Arial" panose="020B0604020202020204" pitchFamily="34" charset="0"/>
                        </a:rPr>
                        <a:t>1350  BC - Continued under the partial control of the Amorites</a:t>
                      </a:r>
                    </a:p>
                    <a:p>
                      <a:pPr algn="ctr"/>
                      <a:r>
                        <a:rPr lang="en-US" sz="1400" b="1" dirty="0">
                          <a:latin typeface="Arial" panose="020B0604020202020204" pitchFamily="34" charset="0"/>
                          <a:cs typeface="Arial" panose="020B0604020202020204" pitchFamily="34" charset="0"/>
                        </a:rPr>
                        <a:t> (Jud. 1:35-36)</a:t>
                      </a:r>
                    </a:p>
                  </a:txBody>
                  <a:tcPr/>
                </a:tc>
                <a:tc>
                  <a:txBody>
                    <a:bodyPr/>
                    <a:lstStyle/>
                    <a:p>
                      <a:pPr algn="ctr"/>
                      <a:r>
                        <a:rPr lang="en-US" sz="1400" b="1" dirty="0">
                          <a:latin typeface="Arial" panose="020B0604020202020204" pitchFamily="34" charset="0"/>
                          <a:cs typeface="Arial" panose="020B0604020202020204" pitchFamily="34" charset="0"/>
                        </a:rPr>
                        <a:t>1350 BC - King </a:t>
                      </a:r>
                      <a:r>
                        <a:rPr lang="en-US" sz="1400" b="1" dirty="0" err="1">
                          <a:latin typeface="Arial" panose="020B0604020202020204" pitchFamily="34" charset="0"/>
                          <a:cs typeface="Arial" panose="020B0604020202020204" pitchFamily="34" charset="0"/>
                        </a:rPr>
                        <a:t>Eglon</a:t>
                      </a:r>
                      <a:r>
                        <a:rPr lang="en-US" sz="1400" b="1" dirty="0">
                          <a:latin typeface="Arial" panose="020B0604020202020204" pitchFamily="34" charset="0"/>
                          <a:cs typeface="Arial" panose="020B0604020202020204" pitchFamily="34" charset="0"/>
                        </a:rPr>
                        <a:t> oppressed Israel for 18 years</a:t>
                      </a:r>
                    </a:p>
                    <a:p>
                      <a:pPr algn="ctr"/>
                      <a:endParaRPr lang="en-US" sz="1400" b="1"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Ehud delivered Israel by assassinating </a:t>
                      </a:r>
                      <a:r>
                        <a:rPr lang="en-US" sz="1400" b="1" dirty="0" err="1">
                          <a:latin typeface="Arial" panose="020B0604020202020204" pitchFamily="34" charset="0"/>
                          <a:cs typeface="Arial" panose="020B0604020202020204" pitchFamily="34" charset="0"/>
                        </a:rPr>
                        <a:t>Eglon</a:t>
                      </a:r>
                      <a:r>
                        <a:rPr lang="en-US" sz="1400" b="1" dirty="0">
                          <a:latin typeface="Arial" panose="020B0604020202020204" pitchFamily="34" charset="0"/>
                          <a:cs typeface="Arial" panose="020B0604020202020204" pitchFamily="34" charset="0"/>
                        </a:rPr>
                        <a:t> </a:t>
                      </a:r>
                    </a:p>
                    <a:p>
                      <a:pPr algn="ctr"/>
                      <a:r>
                        <a:rPr lang="en-US" sz="1400" b="1" dirty="0">
                          <a:latin typeface="Arial" panose="020B0604020202020204" pitchFamily="34" charset="0"/>
                          <a:cs typeface="Arial" panose="020B0604020202020204" pitchFamily="34" charset="0"/>
                        </a:rPr>
                        <a:t>(Jud. 3:12-20)</a:t>
                      </a:r>
                    </a:p>
                  </a:txBody>
                  <a:tcPr/>
                </a:tc>
                <a:tc>
                  <a:txBody>
                    <a:bodyPr/>
                    <a:lstStyle/>
                    <a:p>
                      <a:pPr algn="ctr"/>
                      <a:r>
                        <a:rPr lang="en-US" sz="1400" b="1" dirty="0">
                          <a:latin typeface="Arial" panose="020B0604020202020204" pitchFamily="34" charset="0"/>
                          <a:cs typeface="Arial" panose="020B0604020202020204" pitchFamily="34" charset="0"/>
                        </a:rPr>
                        <a:t>1350 BC -  Ally of </a:t>
                      </a:r>
                      <a:r>
                        <a:rPr lang="en-US" sz="1400" b="1" dirty="0" err="1">
                          <a:latin typeface="Arial" panose="020B0604020202020204" pitchFamily="34" charset="0"/>
                          <a:cs typeface="Arial" panose="020B0604020202020204" pitchFamily="34" charset="0"/>
                        </a:rPr>
                        <a:t>Eglon</a:t>
                      </a:r>
                      <a:r>
                        <a:rPr lang="en-US" sz="1400" b="1" dirty="0">
                          <a:latin typeface="Arial" panose="020B0604020202020204" pitchFamily="34" charset="0"/>
                          <a:cs typeface="Arial" panose="020B0604020202020204" pitchFamily="34" charset="0"/>
                        </a:rPr>
                        <a:t> (Moab)</a:t>
                      </a:r>
                    </a:p>
                    <a:p>
                      <a:pPr algn="ctr"/>
                      <a:endParaRPr lang="en-US" sz="1400" b="1"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1100  BC - Oppressed Israel for 18 yrs.  Defeated by </a:t>
                      </a:r>
                      <a:r>
                        <a:rPr lang="en-US" sz="1400" b="1" dirty="0" err="1">
                          <a:latin typeface="Arial" panose="020B0604020202020204" pitchFamily="34" charset="0"/>
                          <a:cs typeface="Arial" panose="020B0604020202020204" pitchFamily="34" charset="0"/>
                        </a:rPr>
                        <a:t>Jepthah</a:t>
                      </a:r>
                      <a:r>
                        <a:rPr lang="en-US" sz="1400" b="1" dirty="0">
                          <a:latin typeface="Arial" panose="020B0604020202020204" pitchFamily="34" charset="0"/>
                          <a:cs typeface="Arial" panose="020B0604020202020204" pitchFamily="34" charset="0"/>
                        </a:rPr>
                        <a:t> </a:t>
                      </a:r>
                    </a:p>
                    <a:p>
                      <a:pPr algn="ctr"/>
                      <a:r>
                        <a:rPr lang="en-US" sz="1400" b="1" dirty="0">
                          <a:latin typeface="Arial" panose="020B0604020202020204" pitchFamily="34" charset="0"/>
                          <a:cs typeface="Arial" panose="020B0604020202020204" pitchFamily="34" charset="0"/>
                        </a:rPr>
                        <a:t>(Jud. 10-12)</a:t>
                      </a:r>
                    </a:p>
                  </a:txBody>
                  <a:tcPr/>
                </a:tc>
                <a:extLst>
                  <a:ext uri="{0D108BD9-81ED-4DB2-BD59-A6C34878D82A}">
                    <a16:rowId xmlns:a16="http://schemas.microsoft.com/office/drawing/2014/main" val="3434829135"/>
                  </a:ext>
                </a:extLst>
              </a:tr>
              <a:tr h="2225040">
                <a:tc>
                  <a:txBody>
                    <a:bodyPr/>
                    <a:lstStyle/>
                    <a:p>
                      <a:pPr algn="ctr"/>
                      <a:r>
                        <a:rPr lang="en-US" sz="1400" b="1" dirty="0">
                          <a:latin typeface="Arial" panose="020B0604020202020204" pitchFamily="34" charset="0"/>
                          <a:cs typeface="Arial" panose="020B0604020202020204" pitchFamily="34" charset="0"/>
                        </a:rPr>
                        <a:t> 1030 BC - Saul took Edomite cities</a:t>
                      </a:r>
                    </a:p>
                    <a:p>
                      <a:pPr algn="ctr"/>
                      <a:endParaRPr lang="en-US" sz="800" b="1"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 1000 BC -</a:t>
                      </a:r>
                      <a:r>
                        <a:rPr lang="en-US" sz="1400" b="1" baseline="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Edom</a:t>
                      </a:r>
                      <a:r>
                        <a:rPr lang="en-US" sz="1400" b="1" baseline="0" dirty="0">
                          <a:latin typeface="Arial" panose="020B0604020202020204" pitchFamily="34" charset="0"/>
                          <a:cs typeface="Arial" panose="020B0604020202020204" pitchFamily="34" charset="0"/>
                        </a:rPr>
                        <a:t> c</a:t>
                      </a:r>
                      <a:r>
                        <a:rPr lang="en-US" sz="1400" b="1" dirty="0">
                          <a:latin typeface="Arial" panose="020B0604020202020204" pitchFamily="34" charset="0"/>
                          <a:cs typeface="Arial" panose="020B0604020202020204" pitchFamily="34" charset="0"/>
                        </a:rPr>
                        <a:t>onquered and subjugated by David (1 Chr. 18:22)</a:t>
                      </a:r>
                    </a:p>
                  </a:txBody>
                  <a:tcPr/>
                </a:tc>
                <a:tc>
                  <a:txBody>
                    <a:bodyPr/>
                    <a:lstStyle/>
                    <a:p>
                      <a:pPr algn="ctr"/>
                      <a:r>
                        <a:rPr lang="en-US" sz="1400" b="1" dirty="0">
                          <a:latin typeface="Arial" panose="020B0604020202020204" pitchFamily="34" charset="0"/>
                          <a:cs typeface="Arial" panose="020B0604020202020204" pitchFamily="34" charset="0"/>
                        </a:rPr>
                        <a:t>1030 BC - Saul took cities from Moabites (1 Sam. 14:47)</a:t>
                      </a:r>
                    </a:p>
                    <a:p>
                      <a:pPr algn="ctr"/>
                      <a:endParaRPr lang="en-US" sz="800" b="1"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 1000 BC - Conquered and subjugated by David (2 Sam. 8:2)</a:t>
                      </a:r>
                    </a:p>
                  </a:txBody>
                  <a:tcPr/>
                </a:tc>
                <a:tc>
                  <a:txBody>
                    <a:bodyPr/>
                    <a:lstStyle/>
                    <a:p>
                      <a:pPr algn="ctr"/>
                      <a:r>
                        <a:rPr lang="en-US" sz="1400" b="1" dirty="0">
                          <a:latin typeface="Arial" panose="020B0604020202020204" pitchFamily="34" charset="0"/>
                          <a:cs typeface="Arial" panose="020B0604020202020204" pitchFamily="34" charset="0"/>
                        </a:rPr>
                        <a:t> 1050 BC - </a:t>
                      </a:r>
                      <a:r>
                        <a:rPr lang="en-US" sz="1400" b="1" dirty="0" err="1">
                          <a:latin typeface="Arial" panose="020B0604020202020204" pitchFamily="34" charset="0"/>
                          <a:cs typeface="Arial" panose="020B0604020202020204" pitchFamily="34" charset="0"/>
                        </a:rPr>
                        <a:t>Nahash</a:t>
                      </a:r>
                      <a:r>
                        <a:rPr lang="en-US" sz="1400" b="1" dirty="0">
                          <a:latin typeface="Arial" panose="020B0604020202020204" pitchFamily="34" charset="0"/>
                          <a:cs typeface="Arial" panose="020B0604020202020204" pitchFamily="34" charset="0"/>
                        </a:rPr>
                        <a:t> defeated by Saul at </a:t>
                      </a:r>
                      <a:r>
                        <a:rPr lang="en-US" sz="1400" b="1" dirty="0" err="1">
                          <a:latin typeface="Arial" panose="020B0604020202020204" pitchFamily="34" charset="0"/>
                          <a:cs typeface="Arial" panose="020B0604020202020204" pitchFamily="34" charset="0"/>
                        </a:rPr>
                        <a:t>Jabesh</a:t>
                      </a:r>
                      <a:r>
                        <a:rPr lang="en-US" sz="1400" b="1" dirty="0">
                          <a:latin typeface="Arial" panose="020B0604020202020204" pitchFamily="34" charset="0"/>
                          <a:cs typeface="Arial" panose="020B0604020202020204" pitchFamily="34" charset="0"/>
                        </a:rPr>
                        <a:t>-Gilead (1 Sam. 11:1-11)</a:t>
                      </a:r>
                    </a:p>
                    <a:p>
                      <a:pPr algn="ctr"/>
                      <a:endParaRPr lang="en-US" sz="800" b="1"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1030 BC - Saul took some cities from Ammonites (1 Sam. 14:47)</a:t>
                      </a:r>
                    </a:p>
                    <a:p>
                      <a:pPr algn="ctr"/>
                      <a:endParaRPr lang="en-US" sz="800" b="1"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 990 BC - </a:t>
                      </a:r>
                      <a:r>
                        <a:rPr lang="en-US" sz="1400" b="1" dirty="0" err="1">
                          <a:latin typeface="Arial" panose="020B0604020202020204" pitchFamily="34" charset="0"/>
                          <a:cs typeface="Arial" panose="020B0604020202020204" pitchFamily="34" charset="0"/>
                        </a:rPr>
                        <a:t>Rabbah</a:t>
                      </a:r>
                      <a:r>
                        <a:rPr lang="en-US" sz="1400" b="1" dirty="0">
                          <a:latin typeface="Arial" panose="020B0604020202020204" pitchFamily="34" charset="0"/>
                          <a:cs typeface="Arial" panose="020B0604020202020204" pitchFamily="34" charset="0"/>
                        </a:rPr>
                        <a:t> defeated by David and Ammonites are subjugated (2 Sam. 12:26-31)</a:t>
                      </a:r>
                    </a:p>
                  </a:txBody>
                  <a:tcPr/>
                </a:tc>
                <a:extLst>
                  <a:ext uri="{0D108BD9-81ED-4DB2-BD59-A6C34878D82A}">
                    <a16:rowId xmlns:a16="http://schemas.microsoft.com/office/drawing/2014/main" val="3476952526"/>
                  </a:ext>
                </a:extLst>
              </a:tr>
            </a:tbl>
          </a:graphicData>
        </a:graphic>
      </p:graphicFrame>
      <p:sp>
        <p:nvSpPr>
          <p:cNvPr id="7" name="TextBox 6">
            <a:extLst>
              <a:ext uri="{FF2B5EF4-FFF2-40B4-BE49-F238E27FC236}">
                <a16:creationId xmlns:a16="http://schemas.microsoft.com/office/drawing/2014/main" id="{F37375FC-50C8-F940-82D0-46472A028835}"/>
              </a:ext>
            </a:extLst>
          </p:cNvPr>
          <p:cNvSpPr txBox="1"/>
          <p:nvPr/>
        </p:nvSpPr>
        <p:spPr>
          <a:xfrm>
            <a:off x="92491" y="533400"/>
            <a:ext cx="941881" cy="369332"/>
          </a:xfrm>
          <a:prstGeom prst="rect">
            <a:avLst/>
          </a:prstGeom>
          <a:solidFill>
            <a:schemeClr val="bg2"/>
          </a:solidFill>
        </p:spPr>
        <p:txBody>
          <a:bodyPr wrap="square" rtlCol="0">
            <a:spAutoFit/>
          </a:bodyPr>
          <a:lstStyle/>
          <a:p>
            <a:r>
              <a:rPr lang="en-US" dirty="0">
                <a:latin typeface="Arial" panose="020B0604020202020204" pitchFamily="34" charset="0"/>
                <a:cs typeface="Arial" panose="020B0604020202020204" pitchFamily="34" charset="0"/>
              </a:rPr>
              <a:t>Period</a:t>
            </a:r>
          </a:p>
        </p:txBody>
      </p:sp>
      <p:sp>
        <p:nvSpPr>
          <p:cNvPr id="8" name="TextBox 7">
            <a:extLst>
              <a:ext uri="{FF2B5EF4-FFF2-40B4-BE49-F238E27FC236}">
                <a16:creationId xmlns:a16="http://schemas.microsoft.com/office/drawing/2014/main" id="{AA5B0658-99D5-C543-BDA9-FC59ABC9BA32}"/>
              </a:ext>
            </a:extLst>
          </p:cNvPr>
          <p:cNvSpPr txBox="1"/>
          <p:nvPr/>
        </p:nvSpPr>
        <p:spPr>
          <a:xfrm>
            <a:off x="329184" y="902732"/>
            <a:ext cx="461665" cy="773668"/>
          </a:xfrm>
          <a:prstGeom prst="rect">
            <a:avLst/>
          </a:prstGeom>
          <a:solidFill>
            <a:schemeClr val="bg2"/>
          </a:solidFill>
        </p:spPr>
        <p:txBody>
          <a:bodyPr vert="vert270" wrap="square" rtlCol="0">
            <a:spAutoFit/>
          </a:bodyPr>
          <a:lstStyle/>
          <a:p>
            <a:pPr algn="r"/>
            <a:r>
              <a:rPr lang="en-US" dirty="0">
                <a:latin typeface="Arial" panose="020B0604020202020204" pitchFamily="34" charset="0"/>
                <a:cs typeface="Arial" panose="020B0604020202020204" pitchFamily="34" charset="0"/>
              </a:rPr>
              <a:t>Father</a:t>
            </a:r>
          </a:p>
        </p:txBody>
      </p:sp>
      <p:sp>
        <p:nvSpPr>
          <p:cNvPr id="9" name="TextBox 8">
            <a:extLst>
              <a:ext uri="{FF2B5EF4-FFF2-40B4-BE49-F238E27FC236}">
                <a16:creationId xmlns:a16="http://schemas.microsoft.com/office/drawing/2014/main" id="{52032458-222A-5347-B713-138CC5A76E63}"/>
              </a:ext>
            </a:extLst>
          </p:cNvPr>
          <p:cNvSpPr txBox="1"/>
          <p:nvPr/>
        </p:nvSpPr>
        <p:spPr>
          <a:xfrm>
            <a:off x="329184" y="1670304"/>
            <a:ext cx="461665" cy="1694687"/>
          </a:xfrm>
          <a:prstGeom prst="rect">
            <a:avLst/>
          </a:prstGeom>
          <a:solidFill>
            <a:schemeClr val="bg2"/>
          </a:solidFill>
        </p:spPr>
        <p:txBody>
          <a:bodyPr vert="vert270" wrap="square" rtlCol="0">
            <a:spAutoFit/>
          </a:bodyPr>
          <a:lstStyle/>
          <a:p>
            <a:pPr algn="ctr"/>
            <a:r>
              <a:rPr lang="en-US" dirty="0">
                <a:latin typeface="Arial" panose="020B0604020202020204" pitchFamily="34" charset="0"/>
                <a:cs typeface="Arial" panose="020B0604020202020204" pitchFamily="34" charset="0"/>
              </a:rPr>
              <a:t>Exodus</a:t>
            </a:r>
          </a:p>
        </p:txBody>
      </p:sp>
      <p:sp>
        <p:nvSpPr>
          <p:cNvPr id="10" name="TextBox 9">
            <a:extLst>
              <a:ext uri="{FF2B5EF4-FFF2-40B4-BE49-F238E27FC236}">
                <a16:creationId xmlns:a16="http://schemas.microsoft.com/office/drawing/2014/main" id="{B5BA5516-BA95-4043-9C26-BC14F1236502}"/>
              </a:ext>
            </a:extLst>
          </p:cNvPr>
          <p:cNvSpPr txBox="1"/>
          <p:nvPr/>
        </p:nvSpPr>
        <p:spPr>
          <a:xfrm>
            <a:off x="329184" y="3238699"/>
            <a:ext cx="461665" cy="1247957"/>
          </a:xfrm>
          <a:prstGeom prst="rect">
            <a:avLst/>
          </a:prstGeom>
          <a:solidFill>
            <a:schemeClr val="bg2"/>
          </a:solidFill>
        </p:spPr>
        <p:txBody>
          <a:bodyPr vert="vert270" wrap="square" rtlCol="0">
            <a:spAutoFit/>
          </a:bodyPr>
          <a:lstStyle/>
          <a:p>
            <a:pPr algn="ctr"/>
            <a:r>
              <a:rPr lang="en-US" dirty="0">
                <a:latin typeface="Arial" panose="020B0604020202020204" pitchFamily="34" charset="0"/>
                <a:cs typeface="Arial" panose="020B0604020202020204" pitchFamily="34" charset="0"/>
              </a:rPr>
              <a:t>Judges</a:t>
            </a:r>
          </a:p>
        </p:txBody>
      </p:sp>
      <p:sp>
        <p:nvSpPr>
          <p:cNvPr id="11" name="TextBox 10">
            <a:extLst>
              <a:ext uri="{FF2B5EF4-FFF2-40B4-BE49-F238E27FC236}">
                <a16:creationId xmlns:a16="http://schemas.microsoft.com/office/drawing/2014/main" id="{16FB23AD-7AD8-6B49-998D-F35B83679756}"/>
              </a:ext>
            </a:extLst>
          </p:cNvPr>
          <p:cNvSpPr txBox="1"/>
          <p:nvPr/>
        </p:nvSpPr>
        <p:spPr>
          <a:xfrm>
            <a:off x="329184" y="4418949"/>
            <a:ext cx="461665" cy="2189115"/>
          </a:xfrm>
          <a:prstGeom prst="rect">
            <a:avLst/>
          </a:prstGeom>
          <a:solidFill>
            <a:schemeClr val="bg2"/>
          </a:solidFill>
        </p:spPr>
        <p:txBody>
          <a:bodyPr vert="vert270" wrap="square" rtlCol="0">
            <a:spAutoFit/>
          </a:bodyPr>
          <a:lstStyle/>
          <a:p>
            <a:pPr algn="ctr"/>
            <a:r>
              <a:rPr lang="en-US" dirty="0">
                <a:latin typeface="Arial" panose="020B0604020202020204" pitchFamily="34" charset="0"/>
                <a:cs typeface="Arial" panose="020B0604020202020204" pitchFamily="34" charset="0"/>
              </a:rPr>
              <a:t>United Monarchy</a:t>
            </a:r>
          </a:p>
        </p:txBody>
      </p:sp>
    </p:spTree>
    <p:extLst>
      <p:ext uri="{BB962C8B-B14F-4D97-AF65-F5344CB8AC3E}">
        <p14:creationId xmlns:p14="http://schemas.microsoft.com/office/powerpoint/2010/main" val="2229751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C19F67-DEF2-DB4C-96D8-28487FF8A02E}"/>
              </a:ext>
            </a:extLst>
          </p:cNvPr>
          <p:cNvSpPr txBox="1"/>
          <p:nvPr/>
        </p:nvSpPr>
        <p:spPr>
          <a:xfrm>
            <a:off x="609600" y="73152"/>
            <a:ext cx="8229599"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Israel’s Neighbors  </a:t>
            </a:r>
            <a:r>
              <a:rPr lang="en-US" b="1" dirty="0">
                <a:latin typeface="Arial" panose="020B0604020202020204" pitchFamily="34" charset="0"/>
                <a:cs typeface="Arial" panose="020B0604020202020204" pitchFamily="34" charset="0"/>
              </a:rPr>
              <a:t>(during Divided Kingdom &amp; Judah alone)</a:t>
            </a:r>
          </a:p>
        </p:txBody>
      </p:sp>
      <p:graphicFrame>
        <p:nvGraphicFramePr>
          <p:cNvPr id="5" name="Table 5">
            <a:extLst>
              <a:ext uri="{FF2B5EF4-FFF2-40B4-BE49-F238E27FC236}">
                <a16:creationId xmlns:a16="http://schemas.microsoft.com/office/drawing/2014/main" id="{5DA552E2-6C78-524D-879E-01120C6AEB66}"/>
              </a:ext>
            </a:extLst>
          </p:cNvPr>
          <p:cNvGraphicFramePr>
            <a:graphicFrameLocks noGrp="1"/>
          </p:cNvGraphicFramePr>
          <p:nvPr>
            <p:extLst>
              <p:ext uri="{D42A27DB-BD31-4B8C-83A1-F6EECF244321}">
                <p14:modId xmlns:p14="http://schemas.microsoft.com/office/powerpoint/2010/main" val="1128604025"/>
              </p:ext>
            </p:extLst>
          </p:nvPr>
        </p:nvGraphicFramePr>
        <p:xfrm>
          <a:off x="926592" y="460248"/>
          <a:ext cx="7888224" cy="6342888"/>
        </p:xfrm>
        <a:graphic>
          <a:graphicData uri="http://schemas.openxmlformats.org/drawingml/2006/table">
            <a:tbl>
              <a:tblPr firstRow="1" bandRow="1">
                <a:tableStyleId>{073A0DAA-6AF3-43AB-8588-CEC1D06C72B9}</a:tableStyleId>
              </a:tblPr>
              <a:tblGrid>
                <a:gridCol w="2377440">
                  <a:extLst>
                    <a:ext uri="{9D8B030D-6E8A-4147-A177-3AD203B41FA5}">
                      <a16:colId xmlns:a16="http://schemas.microsoft.com/office/drawing/2014/main" val="875456382"/>
                    </a:ext>
                  </a:extLst>
                </a:gridCol>
                <a:gridCol w="2718816">
                  <a:extLst>
                    <a:ext uri="{9D8B030D-6E8A-4147-A177-3AD203B41FA5}">
                      <a16:colId xmlns:a16="http://schemas.microsoft.com/office/drawing/2014/main" val="1606595123"/>
                    </a:ext>
                  </a:extLst>
                </a:gridCol>
                <a:gridCol w="2791968">
                  <a:extLst>
                    <a:ext uri="{9D8B030D-6E8A-4147-A177-3AD203B41FA5}">
                      <a16:colId xmlns:a16="http://schemas.microsoft.com/office/drawing/2014/main" val="1562777468"/>
                    </a:ext>
                  </a:extLst>
                </a:gridCol>
              </a:tblGrid>
              <a:tr h="306070">
                <a:tc>
                  <a:txBody>
                    <a:bodyPr/>
                    <a:lstStyle/>
                    <a:p>
                      <a:pPr algn="ctr"/>
                      <a:r>
                        <a:rPr lang="en-US" sz="2000" dirty="0">
                          <a:latin typeface="Arial" panose="020B0604020202020204" pitchFamily="34" charset="0"/>
                          <a:cs typeface="Arial" panose="020B0604020202020204" pitchFamily="34" charset="0"/>
                        </a:rPr>
                        <a:t>Edom</a:t>
                      </a:r>
                    </a:p>
                  </a:txBody>
                  <a:tcPr/>
                </a:tc>
                <a:tc>
                  <a:txBody>
                    <a:bodyPr/>
                    <a:lstStyle/>
                    <a:p>
                      <a:pPr algn="ctr"/>
                      <a:r>
                        <a:rPr lang="en-US" sz="2000" dirty="0">
                          <a:latin typeface="Arial" panose="020B0604020202020204" pitchFamily="34" charset="0"/>
                          <a:cs typeface="Arial" panose="020B0604020202020204" pitchFamily="34" charset="0"/>
                        </a:rPr>
                        <a:t>Moab</a:t>
                      </a:r>
                    </a:p>
                  </a:txBody>
                  <a:tcPr/>
                </a:tc>
                <a:tc>
                  <a:txBody>
                    <a:bodyPr/>
                    <a:lstStyle/>
                    <a:p>
                      <a:pPr algn="ctr"/>
                      <a:r>
                        <a:rPr lang="en-US" sz="2000" dirty="0">
                          <a:latin typeface="Arial" panose="020B0604020202020204" pitchFamily="34" charset="0"/>
                          <a:cs typeface="Arial" panose="020B0604020202020204" pitchFamily="34" charset="0"/>
                        </a:rPr>
                        <a:t>Ammon</a:t>
                      </a:r>
                    </a:p>
                  </a:txBody>
                  <a:tcPr/>
                </a:tc>
                <a:extLst>
                  <a:ext uri="{0D108BD9-81ED-4DB2-BD59-A6C34878D82A}">
                    <a16:rowId xmlns:a16="http://schemas.microsoft.com/office/drawing/2014/main" val="3657477908"/>
                  </a:ext>
                </a:extLst>
              </a:tr>
              <a:tr h="286684">
                <a:tc>
                  <a:txBody>
                    <a:bodyPr/>
                    <a:lstStyle/>
                    <a:p>
                      <a:pPr algn="ctr"/>
                      <a:endParaRPr lang="en-US" sz="1600" b="1" dirty="0">
                        <a:latin typeface="Arial" panose="020B0604020202020204" pitchFamily="34" charset="0"/>
                        <a:cs typeface="Arial" panose="020B0604020202020204" pitchFamily="34" charset="0"/>
                      </a:endParaRPr>
                    </a:p>
                  </a:txBody>
                  <a:tcPr/>
                </a:tc>
                <a:tc>
                  <a:txBody>
                    <a:bodyPr/>
                    <a:lstStyle/>
                    <a:p>
                      <a:pPr algn="ctr"/>
                      <a:endParaRPr lang="en-US" sz="1600" b="1" dirty="0">
                        <a:latin typeface="Arial" panose="020B0604020202020204" pitchFamily="34" charset="0"/>
                        <a:cs typeface="Arial" panose="020B0604020202020204" pitchFamily="34" charset="0"/>
                      </a:endParaRPr>
                    </a:p>
                  </a:txBody>
                  <a:tcPr/>
                </a:tc>
                <a:tc>
                  <a:txBody>
                    <a:bodyPr/>
                    <a:lstStyle/>
                    <a:p>
                      <a:pPr algn="ct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07051945"/>
                  </a:ext>
                </a:extLst>
              </a:tr>
              <a:tr h="7267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Remained under the control of Judah</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925 - Revolted during reign of Jeroboam &amp; gained freedom</a:t>
                      </a:r>
                    </a:p>
                    <a:p>
                      <a:pPr algn="ctr"/>
                      <a:endParaRPr lang="en-US" sz="800" b="1" dirty="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877 - Subjugated by </a:t>
                      </a:r>
                      <a:r>
                        <a:rPr lang="en-US" sz="1400" b="1" dirty="0" err="1">
                          <a:latin typeface="Arial" panose="020B0604020202020204" pitchFamily="34" charset="0"/>
                          <a:cs typeface="Arial" panose="020B0604020202020204" pitchFamily="34" charset="0"/>
                        </a:rPr>
                        <a:t>Omri</a:t>
                      </a:r>
                      <a:endParaRPr lang="en-US" sz="1400" b="1" dirty="0">
                        <a:latin typeface="Arial" panose="020B0604020202020204" pitchFamily="34" charset="0"/>
                        <a:cs typeface="Arial" panose="020B0604020202020204" pitchFamily="34" charset="0"/>
                      </a:endParaRPr>
                    </a:p>
                  </a:txBody>
                  <a:tcPr/>
                </a:tc>
                <a:tc>
                  <a:txBody>
                    <a:bodyPr/>
                    <a:lstStyle/>
                    <a:p>
                      <a:pPr algn="ctr"/>
                      <a:r>
                        <a:rPr lang="en-US" sz="1400" b="1" dirty="0">
                          <a:latin typeface="Arial" panose="020B0604020202020204" pitchFamily="34" charset="0"/>
                          <a:cs typeface="Arial" panose="020B0604020202020204" pitchFamily="34" charset="0"/>
                        </a:rPr>
                        <a:t>925 - Declared freedom from Jeroboam</a:t>
                      </a:r>
                    </a:p>
                    <a:p>
                      <a:pPr algn="ctr"/>
                      <a:r>
                        <a:rPr lang="en-US" sz="1400" b="1" dirty="0">
                          <a:latin typeface="Arial" panose="020B0604020202020204" pitchFamily="34" charset="0"/>
                          <a:cs typeface="Arial" panose="020B0604020202020204" pitchFamily="34" charset="0"/>
                        </a:rPr>
                        <a:t>853 - </a:t>
                      </a:r>
                      <a:r>
                        <a:rPr lang="en-US" sz="1400" b="1" dirty="0" err="1">
                          <a:latin typeface="Arial" panose="020B0604020202020204" pitchFamily="34" charset="0"/>
                          <a:cs typeface="Arial" panose="020B0604020202020204" pitchFamily="34" charset="0"/>
                        </a:rPr>
                        <a:t>Baasha</a:t>
                      </a:r>
                      <a:r>
                        <a:rPr lang="en-US" sz="1400" b="1" dirty="0">
                          <a:latin typeface="Arial" panose="020B0604020202020204" pitchFamily="34" charset="0"/>
                          <a:cs typeface="Arial" panose="020B0604020202020204" pitchFamily="34" charset="0"/>
                        </a:rPr>
                        <a:t> of Ammon allied with Ahab against Assyria </a:t>
                      </a:r>
                    </a:p>
                  </a:txBody>
                  <a:tcPr/>
                </a:tc>
                <a:extLst>
                  <a:ext uri="{0D108BD9-81ED-4DB2-BD59-A6C34878D82A}">
                    <a16:rowId xmlns:a16="http://schemas.microsoft.com/office/drawing/2014/main" val="435585977"/>
                  </a:ext>
                </a:extLst>
              </a:tr>
              <a:tr h="326136">
                <a:tc>
                  <a:txBody>
                    <a:bodyPr/>
                    <a:lstStyle/>
                    <a:p>
                      <a:pPr algn="ctr"/>
                      <a:endParaRPr lang="en-US" sz="1400" b="1" dirty="0">
                        <a:latin typeface="Arial" panose="020B0604020202020204" pitchFamily="34" charset="0"/>
                        <a:cs typeface="Arial" panose="020B0604020202020204" pitchFamily="34" charset="0"/>
                      </a:endParaRPr>
                    </a:p>
                  </a:txBody>
                  <a:tcPr/>
                </a:tc>
                <a:tc>
                  <a:txBody>
                    <a:bodyPr/>
                    <a:lstStyle/>
                    <a:p>
                      <a:pPr algn="ctr"/>
                      <a:endParaRPr lang="en-US" sz="1400" b="1" dirty="0">
                        <a:latin typeface="Arial" panose="020B0604020202020204" pitchFamily="34" charset="0"/>
                        <a:cs typeface="Arial" panose="020B0604020202020204" pitchFamily="34" charset="0"/>
                      </a:endParaRPr>
                    </a:p>
                  </a:txBody>
                  <a:tcPr/>
                </a:tc>
                <a:tc>
                  <a:txBody>
                    <a:bodyPr/>
                    <a:lstStyle/>
                    <a:p>
                      <a:pPr algn="ct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11704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845 - Revolted against </a:t>
                      </a:r>
                      <a:r>
                        <a:rPr lang="en-US" sz="1400" b="1" dirty="0" err="1">
                          <a:latin typeface="Arial" panose="020B0604020202020204" pitchFamily="34" charset="0"/>
                          <a:cs typeface="Arial" panose="020B0604020202020204" pitchFamily="34" charset="0"/>
                        </a:rPr>
                        <a:t>Jehoram</a:t>
                      </a:r>
                      <a:r>
                        <a:rPr lang="en-US" sz="1400" b="1" dirty="0">
                          <a:latin typeface="Arial" panose="020B0604020202020204" pitchFamily="34" charset="0"/>
                          <a:cs typeface="Arial" panose="020B0604020202020204" pitchFamily="34" charset="0"/>
                        </a:rPr>
                        <a:t> of Judah &amp; gained freedom</a:t>
                      </a:r>
                    </a:p>
                    <a:p>
                      <a:pPr algn="l"/>
                      <a:r>
                        <a:rPr lang="en-US" sz="1400" b="1" dirty="0">
                          <a:latin typeface="Arial" panose="020B0604020202020204" pitchFamily="34" charset="0"/>
                          <a:cs typeface="Arial" panose="020B0604020202020204" pitchFamily="34" charset="0"/>
                        </a:rPr>
                        <a:t>   794 - Defeated by</a:t>
                      </a:r>
                    </a:p>
                    <a:p>
                      <a:r>
                        <a:rPr lang="en-US" sz="1400" b="1" dirty="0" err="1">
                          <a:latin typeface="Arial" panose="020B0604020202020204" pitchFamily="34" charset="0"/>
                          <a:cs typeface="Arial" panose="020B0604020202020204" pitchFamily="34" charset="0"/>
                        </a:rPr>
                        <a:t>Amaziah</a:t>
                      </a:r>
                      <a:r>
                        <a:rPr lang="en-US" sz="1400" b="1" dirty="0">
                          <a:latin typeface="Arial" panose="020B0604020202020204" pitchFamily="34" charset="0"/>
                          <a:cs typeface="Arial" panose="020B0604020202020204" pitchFamily="34" charset="0"/>
                        </a:rPr>
                        <a:t> (2 Chr. 25:11-13) </a:t>
                      </a:r>
                    </a:p>
                  </a:txBody>
                  <a:tcPr/>
                </a:tc>
                <a:tc>
                  <a:txBody>
                    <a:bodyPr/>
                    <a:lstStyle/>
                    <a:p>
                      <a:pPr algn="ctr"/>
                      <a:r>
                        <a:rPr lang="en-US" sz="1400" b="1" dirty="0">
                          <a:latin typeface="Arial" panose="020B0604020202020204" pitchFamily="34" charset="0"/>
                          <a:cs typeface="Arial" panose="020B0604020202020204" pitchFamily="34" charset="0"/>
                        </a:rPr>
                        <a:t>850 - King </a:t>
                      </a:r>
                      <a:r>
                        <a:rPr lang="en-US" sz="1400" b="1" dirty="0" err="1">
                          <a:latin typeface="Arial" panose="020B0604020202020204" pitchFamily="34" charset="0"/>
                          <a:cs typeface="Arial" panose="020B0604020202020204" pitchFamily="34" charset="0"/>
                        </a:rPr>
                        <a:t>Mesha</a:t>
                      </a:r>
                      <a:r>
                        <a:rPr lang="en-US" sz="1400" b="1" dirty="0">
                          <a:latin typeface="Arial" panose="020B0604020202020204" pitchFamily="34" charset="0"/>
                          <a:cs typeface="Arial" panose="020B0604020202020204" pitchFamily="34" charset="0"/>
                        </a:rPr>
                        <a:t> revolted against </a:t>
                      </a:r>
                      <a:r>
                        <a:rPr lang="en-US" sz="1400" b="1" dirty="0" err="1">
                          <a:latin typeface="Arial" panose="020B0604020202020204" pitchFamily="34" charset="0"/>
                          <a:cs typeface="Arial" panose="020B0604020202020204" pitchFamily="34" charset="0"/>
                        </a:rPr>
                        <a:t>Jehoram</a:t>
                      </a:r>
                      <a:r>
                        <a:rPr lang="en-US" sz="1400" b="1" dirty="0">
                          <a:latin typeface="Arial" panose="020B0604020202020204" pitchFamily="34" charset="0"/>
                          <a:cs typeface="Arial" panose="020B0604020202020204" pitchFamily="34" charset="0"/>
                        </a:rPr>
                        <a:t> of Israel &amp; gained freedom (2 Ki. 3:24-27)</a:t>
                      </a:r>
                    </a:p>
                    <a:p>
                      <a:pPr algn="ctr"/>
                      <a:endParaRPr lang="en-US" sz="1400" b="1" dirty="0">
                        <a:latin typeface="Arial" panose="020B0604020202020204" pitchFamily="34" charset="0"/>
                        <a:cs typeface="Arial" panose="020B0604020202020204" pitchFamily="34" charset="0"/>
                      </a:endParaRPr>
                    </a:p>
                  </a:txBody>
                  <a:tcPr/>
                </a:tc>
                <a:tc>
                  <a:txBody>
                    <a:bodyPr/>
                    <a:lstStyle/>
                    <a:p>
                      <a:pPr algn="ctr"/>
                      <a:r>
                        <a:rPr lang="en-US" sz="1400" b="1" dirty="0">
                          <a:latin typeface="Arial" panose="020B0604020202020204" pitchFamily="34" charset="0"/>
                          <a:cs typeface="Arial" panose="020B0604020202020204" pitchFamily="34" charset="0"/>
                        </a:rPr>
                        <a:t>Retained</a:t>
                      </a:r>
                      <a:r>
                        <a:rPr lang="en-US" sz="1400" b="1" baseline="0" dirty="0">
                          <a:latin typeface="Arial" panose="020B0604020202020204" pitchFamily="34" charset="0"/>
                          <a:cs typeface="Arial" panose="020B0604020202020204" pitchFamily="34" charset="0"/>
                        </a:rPr>
                        <a:t> Freedom</a:t>
                      </a: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34829135"/>
                  </a:ext>
                </a:extLst>
              </a:tr>
              <a:tr h="1097280">
                <a:tc>
                  <a:txBody>
                    <a:bodyPr/>
                    <a:lstStyle/>
                    <a:p>
                      <a:pPr algn="ctr"/>
                      <a:r>
                        <a:rPr lang="en-US" sz="1400" b="1" dirty="0">
                          <a:latin typeface="Arial" panose="020B0604020202020204" pitchFamily="34" charset="0"/>
                          <a:cs typeface="Arial" panose="020B0604020202020204" pitchFamily="34" charset="0"/>
                        </a:rPr>
                        <a:t>780 – Subjugated by </a:t>
                      </a:r>
                      <a:r>
                        <a:rPr lang="en-US" sz="1400" b="1" dirty="0" err="1">
                          <a:latin typeface="Arial" panose="020B0604020202020204" pitchFamily="34" charset="0"/>
                          <a:cs typeface="Arial" panose="020B0604020202020204" pitchFamily="34" charset="0"/>
                        </a:rPr>
                        <a:t>Uzziah</a:t>
                      </a:r>
                      <a:r>
                        <a:rPr lang="en-US" sz="1400" b="1" dirty="0">
                          <a:latin typeface="Arial" panose="020B0604020202020204" pitchFamily="34" charset="0"/>
                          <a:cs typeface="Arial" panose="020B0604020202020204" pitchFamily="34" charset="0"/>
                        </a:rPr>
                        <a:t> and Jeroboam II</a:t>
                      </a:r>
                    </a:p>
                    <a:p>
                      <a:pPr algn="ctr"/>
                      <a:endParaRPr lang="en-US" sz="800" b="1"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745 - Gained freedom</a:t>
                      </a:r>
                      <a:r>
                        <a:rPr lang="en-US" sz="1400" b="1" baseline="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from</a:t>
                      </a:r>
                      <a:r>
                        <a:rPr lang="en-US" sz="1400" b="1" baseline="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Ahaz (2 Chr. 28:17)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780 – Subjugated by </a:t>
                      </a:r>
                      <a:r>
                        <a:rPr lang="en-US" sz="1400" b="1" dirty="0" err="1">
                          <a:latin typeface="Arial" panose="020B0604020202020204" pitchFamily="34" charset="0"/>
                          <a:cs typeface="Arial" panose="020B0604020202020204" pitchFamily="34" charset="0"/>
                        </a:rPr>
                        <a:t>Uzziah</a:t>
                      </a:r>
                      <a:r>
                        <a:rPr lang="en-US" sz="1400" b="1" dirty="0">
                          <a:latin typeface="Arial" panose="020B0604020202020204" pitchFamily="34" charset="0"/>
                          <a:cs typeface="Arial" panose="020B0604020202020204" pitchFamily="34" charset="0"/>
                        </a:rPr>
                        <a:t> and Jeroboam II</a:t>
                      </a:r>
                    </a:p>
                    <a:p>
                      <a:pPr algn="ctr"/>
                      <a:endParaRPr lang="en-US" sz="8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780 – Subjugated by </a:t>
                      </a:r>
                      <a:r>
                        <a:rPr lang="en-US" sz="1400" b="1" dirty="0" err="1">
                          <a:latin typeface="Arial" panose="020B0604020202020204" pitchFamily="34" charset="0"/>
                          <a:cs typeface="Arial" panose="020B0604020202020204" pitchFamily="34" charset="0"/>
                        </a:rPr>
                        <a:t>Uzziah</a:t>
                      </a:r>
                      <a:r>
                        <a:rPr lang="en-US" sz="1400" b="1" dirty="0">
                          <a:latin typeface="Arial" panose="020B0604020202020204" pitchFamily="34" charset="0"/>
                          <a:cs typeface="Arial" panose="020B0604020202020204" pitchFamily="34" charset="0"/>
                        </a:rPr>
                        <a:t> and Jeroboam II</a:t>
                      </a:r>
                    </a:p>
                    <a:p>
                      <a:pPr algn="ctr"/>
                      <a:endParaRPr lang="en-US" sz="800" b="1" dirty="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738 - Gained freedom from </a:t>
                      </a:r>
                      <a:r>
                        <a:rPr lang="en-US" sz="1400" b="1" dirty="0" err="1">
                          <a:latin typeface="Arial" panose="020B0604020202020204" pitchFamily="34" charset="0"/>
                          <a:cs typeface="Arial" panose="020B0604020202020204" pitchFamily="34" charset="0"/>
                        </a:rPr>
                        <a:t>Jotham</a:t>
                      </a:r>
                      <a:r>
                        <a:rPr lang="en-US" sz="1400" b="1" dirty="0">
                          <a:latin typeface="Arial" panose="020B0604020202020204" pitchFamily="34" charset="0"/>
                          <a:cs typeface="Arial" panose="020B0604020202020204" pitchFamily="34" charset="0"/>
                        </a:rPr>
                        <a:t> (2 Chr. 27:5)</a:t>
                      </a:r>
                    </a:p>
                  </a:txBody>
                  <a:tcPr/>
                </a:tc>
                <a:extLst>
                  <a:ext uri="{0D108BD9-81ED-4DB2-BD59-A6C34878D82A}">
                    <a16:rowId xmlns:a16="http://schemas.microsoft.com/office/drawing/2014/main" val="3476952526"/>
                  </a:ext>
                </a:extLst>
              </a:tr>
              <a:tr h="298704">
                <a:tc>
                  <a:txBody>
                    <a:bodyPr/>
                    <a:lstStyle/>
                    <a:p>
                      <a:pPr algn="ctr"/>
                      <a:endParaRPr lang="en-US" sz="1400" b="1" dirty="0">
                        <a:latin typeface="Arial" panose="020B0604020202020204" pitchFamily="34" charset="0"/>
                        <a:cs typeface="Arial" panose="020B0604020202020204" pitchFamily="34" charset="0"/>
                      </a:endParaRPr>
                    </a:p>
                  </a:txBody>
                  <a:tcPr/>
                </a:tc>
                <a:tc>
                  <a:txBody>
                    <a:bodyPr/>
                    <a:lstStyle/>
                    <a:p>
                      <a:pPr algn="ctr"/>
                      <a:endParaRPr lang="en-US" sz="1400" b="1" dirty="0">
                        <a:latin typeface="Arial" panose="020B0604020202020204" pitchFamily="34" charset="0"/>
                        <a:cs typeface="Arial" panose="020B0604020202020204" pitchFamily="34" charset="0"/>
                      </a:endParaRPr>
                    </a:p>
                  </a:txBody>
                  <a:tcPr/>
                </a:tc>
                <a:tc>
                  <a:txBody>
                    <a:bodyPr/>
                    <a:lstStyle/>
                    <a:p>
                      <a:pPr algn="ct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6623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Remained as Assyrian tributary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711 - Conquered by Sargon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690 - Rebellion suppressed by Sennacherib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711 - Conquered by Sargon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690 - Rebellion suppressed   by Sennacherib </a:t>
                      </a:r>
                    </a:p>
                  </a:txBody>
                  <a:tcPr/>
                </a:tc>
                <a:extLst>
                  <a:ext uri="{0D108BD9-81ED-4DB2-BD59-A6C34878D82A}">
                    <a16:rowId xmlns:a16="http://schemas.microsoft.com/office/drawing/2014/main" val="10007"/>
                  </a:ext>
                </a:extLst>
              </a:tr>
              <a:tr h="304800">
                <a:tc>
                  <a:txBody>
                    <a:bodyPr/>
                    <a:lstStyle/>
                    <a:p>
                      <a:pPr algn="ctr"/>
                      <a:endParaRPr lang="en-US" sz="1400" b="1" dirty="0">
                        <a:latin typeface="Arial" panose="020B0604020202020204" pitchFamily="34" charset="0"/>
                        <a:cs typeface="Arial" panose="020B0604020202020204" pitchFamily="34" charset="0"/>
                      </a:endParaRPr>
                    </a:p>
                  </a:txBody>
                  <a:tcPr/>
                </a:tc>
                <a:tc>
                  <a:txBody>
                    <a:bodyPr/>
                    <a:lstStyle/>
                    <a:p>
                      <a:pPr algn="ctr"/>
                      <a:endParaRPr lang="en-US" sz="1400" b="1" dirty="0">
                        <a:latin typeface="Arial" panose="020B0604020202020204" pitchFamily="34" charset="0"/>
                        <a:cs typeface="Arial" panose="020B0604020202020204" pitchFamily="34" charset="0"/>
                      </a:endParaRPr>
                    </a:p>
                  </a:txBody>
                  <a:tcPr/>
                </a:tc>
                <a:tc>
                  <a:txBody>
                    <a:bodyPr/>
                    <a:lstStyle/>
                    <a:p>
                      <a:pPr algn="ct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r h="438912">
                <a:tc>
                  <a:txBody>
                    <a:bodyPr/>
                    <a:lstStyle/>
                    <a:p>
                      <a:r>
                        <a:rPr lang="en-US" sz="1400" b="1" dirty="0">
                          <a:latin typeface="Arial" panose="020B0604020202020204" pitchFamily="34" charset="0"/>
                          <a:cs typeface="Arial" panose="020B0604020202020204" pitchFamily="34" charset="0"/>
                        </a:rPr>
                        <a:t>601 - Became a tributary of Babylon and remained so until Babylon</a:t>
                      </a:r>
                      <a:r>
                        <a:rPr lang="en-US" sz="1400" b="1" baseline="0" dirty="0">
                          <a:latin typeface="Arial" panose="020B0604020202020204" pitchFamily="34" charset="0"/>
                          <a:cs typeface="Arial" panose="020B0604020202020204" pitchFamily="34" charset="0"/>
                        </a:rPr>
                        <a:t> fell</a:t>
                      </a:r>
                      <a:endParaRPr lang="en-US" sz="14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605 - Subjugated by Nebuchadnezzar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581 - King </a:t>
                      </a:r>
                      <a:r>
                        <a:rPr lang="en-US" sz="1400" b="1" dirty="0" err="1">
                          <a:latin typeface="Arial" panose="020B0604020202020204" pitchFamily="34" charset="0"/>
                          <a:cs typeface="Arial" panose="020B0604020202020204" pitchFamily="34" charset="0"/>
                        </a:rPr>
                        <a:t>Baalis</a:t>
                      </a:r>
                      <a:r>
                        <a:rPr lang="en-US" sz="1400" b="1" dirty="0">
                          <a:latin typeface="Arial" panose="020B0604020202020204" pitchFamily="34" charset="0"/>
                          <a:cs typeface="Arial" panose="020B0604020202020204" pitchFamily="34" charset="0"/>
                        </a:rPr>
                        <a:t> rebelled and was conquered by Babylon</a:t>
                      </a:r>
                    </a:p>
                  </a:txBody>
                  <a:tcPr/>
                </a:tc>
                <a:extLst>
                  <a:ext uri="{0D108BD9-81ED-4DB2-BD59-A6C34878D82A}">
                    <a16:rowId xmlns:a16="http://schemas.microsoft.com/office/drawing/2014/main" val="10009"/>
                  </a:ext>
                </a:extLst>
              </a:tr>
            </a:tbl>
          </a:graphicData>
        </a:graphic>
      </p:graphicFrame>
      <p:sp>
        <p:nvSpPr>
          <p:cNvPr id="7" name="TextBox 6">
            <a:extLst>
              <a:ext uri="{FF2B5EF4-FFF2-40B4-BE49-F238E27FC236}">
                <a16:creationId xmlns:a16="http://schemas.microsoft.com/office/drawing/2014/main" id="{F37375FC-50C8-F940-82D0-46472A028835}"/>
              </a:ext>
            </a:extLst>
          </p:cNvPr>
          <p:cNvSpPr txBox="1"/>
          <p:nvPr/>
        </p:nvSpPr>
        <p:spPr>
          <a:xfrm>
            <a:off x="92491" y="460248"/>
            <a:ext cx="941881" cy="369332"/>
          </a:xfrm>
          <a:prstGeom prst="rect">
            <a:avLst/>
          </a:prstGeom>
          <a:solidFill>
            <a:schemeClr val="bg2"/>
          </a:solidFill>
        </p:spPr>
        <p:txBody>
          <a:bodyPr wrap="square" rtlCol="0">
            <a:spAutoFit/>
          </a:bodyPr>
          <a:lstStyle/>
          <a:p>
            <a:r>
              <a:rPr lang="en-US" dirty="0">
                <a:latin typeface="Arial" panose="020B0604020202020204" pitchFamily="34" charset="0"/>
                <a:cs typeface="Arial" panose="020B0604020202020204" pitchFamily="34" charset="0"/>
              </a:rPr>
              <a:t>Period</a:t>
            </a:r>
          </a:p>
        </p:txBody>
      </p:sp>
      <p:sp>
        <p:nvSpPr>
          <p:cNvPr id="10" name="TextBox 9">
            <a:extLst>
              <a:ext uri="{FF2B5EF4-FFF2-40B4-BE49-F238E27FC236}">
                <a16:creationId xmlns:a16="http://schemas.microsoft.com/office/drawing/2014/main" id="{B5BA5516-BA95-4043-9C26-BC14F1236502}"/>
              </a:ext>
            </a:extLst>
          </p:cNvPr>
          <p:cNvSpPr txBox="1"/>
          <p:nvPr/>
        </p:nvSpPr>
        <p:spPr>
          <a:xfrm>
            <a:off x="329184" y="4861921"/>
            <a:ext cx="461665" cy="1612031"/>
          </a:xfrm>
          <a:prstGeom prst="rect">
            <a:avLst/>
          </a:prstGeom>
          <a:solidFill>
            <a:schemeClr val="bg2"/>
          </a:solidFill>
        </p:spPr>
        <p:txBody>
          <a:bodyPr vert="vert270" wrap="square" rtlCol="0">
            <a:spAutoFit/>
          </a:bodyPr>
          <a:lstStyle/>
          <a:p>
            <a:pPr algn="ctr"/>
            <a:r>
              <a:rPr lang="en-US" dirty="0">
                <a:latin typeface="Arial" panose="020B0604020202020204" pitchFamily="34" charset="0"/>
                <a:cs typeface="Arial" panose="020B0604020202020204" pitchFamily="34" charset="0"/>
              </a:rPr>
              <a:t>Judah Alone</a:t>
            </a:r>
          </a:p>
        </p:txBody>
      </p:sp>
      <p:sp>
        <p:nvSpPr>
          <p:cNvPr id="11" name="TextBox 10">
            <a:extLst>
              <a:ext uri="{FF2B5EF4-FFF2-40B4-BE49-F238E27FC236}">
                <a16:creationId xmlns:a16="http://schemas.microsoft.com/office/drawing/2014/main" id="{16FB23AD-7AD8-6B49-998D-F35B83679756}"/>
              </a:ext>
            </a:extLst>
          </p:cNvPr>
          <p:cNvSpPr txBox="1"/>
          <p:nvPr/>
        </p:nvSpPr>
        <p:spPr>
          <a:xfrm>
            <a:off x="329184" y="829580"/>
            <a:ext cx="461665" cy="4007957"/>
          </a:xfrm>
          <a:prstGeom prst="rect">
            <a:avLst/>
          </a:prstGeom>
          <a:solidFill>
            <a:schemeClr val="bg2"/>
          </a:solidFill>
        </p:spPr>
        <p:txBody>
          <a:bodyPr vert="vert270" wrap="square" rtlCol="0">
            <a:spAutoFit/>
          </a:bodyPr>
          <a:lstStyle/>
          <a:p>
            <a:pPr algn="ctr"/>
            <a:r>
              <a:rPr lang="en-US" dirty="0">
                <a:latin typeface="Arial" panose="020B0604020202020204" pitchFamily="34" charset="0"/>
                <a:cs typeface="Arial" panose="020B0604020202020204" pitchFamily="34" charset="0"/>
              </a:rPr>
              <a:t>Divided  Kingdom</a:t>
            </a:r>
          </a:p>
        </p:txBody>
      </p:sp>
      <p:sp>
        <p:nvSpPr>
          <p:cNvPr id="12" name="TextBox 11">
            <a:extLst>
              <a:ext uri="{FF2B5EF4-FFF2-40B4-BE49-F238E27FC236}">
                <a16:creationId xmlns:a16="http://schemas.microsoft.com/office/drawing/2014/main" id="{03DB2DC4-0529-5A4A-AFBA-FC3737063666}"/>
              </a:ext>
            </a:extLst>
          </p:cNvPr>
          <p:cNvSpPr txBox="1"/>
          <p:nvPr/>
        </p:nvSpPr>
        <p:spPr>
          <a:xfrm>
            <a:off x="1133857" y="897071"/>
            <a:ext cx="7632190" cy="338554"/>
          </a:xfrm>
          <a:prstGeom prst="rect">
            <a:avLst/>
          </a:prstGeom>
          <a:noFill/>
        </p:spPr>
        <p:txBody>
          <a:bodyPr wrap="square" rtlCol="0">
            <a:spAutoFit/>
          </a:bodyPr>
          <a:lstStyle/>
          <a:p>
            <a:r>
              <a:rPr lang="en-US" sz="1600" b="1" dirty="0">
                <a:solidFill>
                  <a:schemeClr val="accent3">
                    <a:lumMod val="50000"/>
                  </a:schemeClr>
                </a:solidFill>
                <a:latin typeface="Arial" panose="020B0604020202020204" pitchFamily="34" charset="0"/>
                <a:cs typeface="Arial" panose="020B0604020202020204" pitchFamily="34" charset="0"/>
              </a:rPr>
              <a:t>930  BC -- At the time of division, all were subjugated to the nation of Israel</a:t>
            </a:r>
          </a:p>
        </p:txBody>
      </p:sp>
      <p:sp>
        <p:nvSpPr>
          <p:cNvPr id="13" name="TextBox 12">
            <a:extLst>
              <a:ext uri="{FF2B5EF4-FFF2-40B4-BE49-F238E27FC236}">
                <a16:creationId xmlns:a16="http://schemas.microsoft.com/office/drawing/2014/main" id="{FC5E596E-0EBA-8B46-811C-E95B7EE538A3}"/>
              </a:ext>
            </a:extLst>
          </p:cNvPr>
          <p:cNvSpPr txBox="1"/>
          <p:nvPr/>
        </p:nvSpPr>
        <p:spPr>
          <a:xfrm>
            <a:off x="1260506" y="2130776"/>
            <a:ext cx="6903428" cy="323165"/>
          </a:xfrm>
          <a:prstGeom prst="rect">
            <a:avLst/>
          </a:prstGeom>
          <a:noFill/>
        </p:spPr>
        <p:txBody>
          <a:bodyPr wrap="none" rtlCol="0">
            <a:spAutoFit/>
          </a:bodyPr>
          <a:lstStyle/>
          <a:p>
            <a:r>
              <a:rPr lang="en-US" sz="1500" b="1" dirty="0">
                <a:solidFill>
                  <a:schemeClr val="accent3">
                    <a:lumMod val="50000"/>
                  </a:schemeClr>
                </a:solidFill>
                <a:latin typeface="Arial" panose="020B0604020202020204" pitchFamily="34" charset="0"/>
                <a:cs typeface="Arial" panose="020B0604020202020204" pitchFamily="34" charset="0"/>
              </a:rPr>
              <a:t>853 BC -- Coalition against Jehoshaphat defeated at </a:t>
            </a:r>
            <a:r>
              <a:rPr lang="en-US" sz="1500" b="1" dirty="0" err="1">
                <a:solidFill>
                  <a:schemeClr val="accent3">
                    <a:lumMod val="50000"/>
                  </a:schemeClr>
                </a:solidFill>
                <a:latin typeface="Arial" panose="020B0604020202020204" pitchFamily="34" charset="0"/>
                <a:cs typeface="Arial" panose="020B0604020202020204" pitchFamily="34" charset="0"/>
              </a:rPr>
              <a:t>En-gedi</a:t>
            </a:r>
            <a:r>
              <a:rPr lang="en-US" sz="1500" b="1" dirty="0">
                <a:solidFill>
                  <a:schemeClr val="accent3">
                    <a:lumMod val="50000"/>
                  </a:schemeClr>
                </a:solidFill>
                <a:latin typeface="Arial" panose="020B0604020202020204" pitchFamily="34" charset="0"/>
                <a:cs typeface="Arial" panose="020B0604020202020204" pitchFamily="34" charset="0"/>
              </a:rPr>
              <a:t>  (2 Chr. 20:1)</a:t>
            </a:r>
          </a:p>
        </p:txBody>
      </p:sp>
      <p:sp>
        <p:nvSpPr>
          <p:cNvPr id="14" name="TextBox 13">
            <a:extLst>
              <a:ext uri="{FF2B5EF4-FFF2-40B4-BE49-F238E27FC236}">
                <a16:creationId xmlns:a16="http://schemas.microsoft.com/office/drawing/2014/main" id="{D509E5C5-E2B1-9545-BA40-AD1E6BF9E1A2}"/>
              </a:ext>
            </a:extLst>
          </p:cNvPr>
          <p:cNvSpPr txBox="1"/>
          <p:nvPr/>
        </p:nvSpPr>
        <p:spPr>
          <a:xfrm>
            <a:off x="2647978" y="4748119"/>
            <a:ext cx="3935886" cy="323165"/>
          </a:xfrm>
          <a:prstGeom prst="rect">
            <a:avLst/>
          </a:prstGeom>
          <a:noFill/>
        </p:spPr>
        <p:txBody>
          <a:bodyPr wrap="none" rtlCol="0">
            <a:spAutoFit/>
          </a:bodyPr>
          <a:lstStyle/>
          <a:p>
            <a:r>
              <a:rPr lang="en-US" sz="1500" b="1" dirty="0">
                <a:solidFill>
                  <a:schemeClr val="accent3">
                    <a:lumMod val="50000"/>
                  </a:schemeClr>
                </a:solidFill>
                <a:latin typeface="Arial" panose="020B0604020202020204" pitchFamily="34" charset="0"/>
                <a:cs typeface="Arial" panose="020B0604020202020204" pitchFamily="34" charset="0"/>
              </a:rPr>
              <a:t>722 BC -- All became Assyrian tributaries</a:t>
            </a:r>
          </a:p>
        </p:txBody>
      </p:sp>
      <p:sp>
        <p:nvSpPr>
          <p:cNvPr id="17" name="TextBox 16">
            <a:extLst>
              <a:ext uri="{FF2B5EF4-FFF2-40B4-BE49-F238E27FC236}">
                <a16:creationId xmlns:a16="http://schemas.microsoft.com/office/drawing/2014/main" id="{29B6F1D5-85F0-BE42-A102-1B3CAC5C01AB}"/>
              </a:ext>
            </a:extLst>
          </p:cNvPr>
          <p:cNvSpPr txBox="1"/>
          <p:nvPr/>
        </p:nvSpPr>
        <p:spPr>
          <a:xfrm>
            <a:off x="2143133" y="5770148"/>
            <a:ext cx="5259068" cy="323165"/>
          </a:xfrm>
          <a:prstGeom prst="rect">
            <a:avLst/>
          </a:prstGeom>
          <a:noFill/>
        </p:spPr>
        <p:txBody>
          <a:bodyPr wrap="none" rtlCol="0">
            <a:spAutoFit/>
          </a:bodyPr>
          <a:lstStyle/>
          <a:p>
            <a:r>
              <a:rPr lang="en-US" sz="1500" b="1" dirty="0">
                <a:solidFill>
                  <a:schemeClr val="accent3">
                    <a:lumMod val="50000"/>
                  </a:schemeClr>
                </a:solidFill>
                <a:latin typeface="Arial" panose="020B0604020202020204" pitchFamily="34" charset="0"/>
                <a:cs typeface="Arial" panose="020B0604020202020204" pitchFamily="34" charset="0"/>
              </a:rPr>
              <a:t>607 BC – All gained partial freedom with fall of </a:t>
            </a:r>
            <a:r>
              <a:rPr lang="en-US" sz="1500" b="1" dirty="0" err="1">
                <a:solidFill>
                  <a:schemeClr val="accent3">
                    <a:lumMod val="50000"/>
                  </a:schemeClr>
                </a:solidFill>
                <a:latin typeface="Arial" panose="020B0604020202020204" pitchFamily="34" charset="0"/>
                <a:cs typeface="Arial" panose="020B0604020202020204" pitchFamily="34" charset="0"/>
              </a:rPr>
              <a:t>Ninevah</a:t>
            </a:r>
            <a:r>
              <a:rPr lang="en-US" sz="1500" b="1" dirty="0">
                <a:solidFill>
                  <a:schemeClr val="accent3">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51289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134" y="1955670"/>
            <a:ext cx="8584522" cy="1631216"/>
          </a:xfrm>
          <a:prstGeom prst="rect">
            <a:avLst/>
          </a:prstGeom>
          <a:noFill/>
        </p:spPr>
        <p:txBody>
          <a:bodyPr wrap="square" rtlCol="0" anchor="t">
            <a:spAutoFit/>
          </a:bodyPr>
          <a:lstStyle/>
          <a:p>
            <a:r>
              <a:rPr lang="en-US" sz="2000" b="1" dirty="0" err="1">
                <a:latin typeface="Arial" panose="020B0604020202020204" pitchFamily="34" charset="0"/>
                <a:cs typeface="Arial" panose="020B0604020202020204" pitchFamily="34" charset="0"/>
              </a:rPr>
              <a:t>Obad</a:t>
            </a:r>
            <a:r>
              <a:rPr lang="en-US" sz="2000" b="1" dirty="0">
                <a:latin typeface="Arial" panose="020B0604020202020204" pitchFamily="34" charset="0"/>
                <a:cs typeface="Arial" panose="020B0604020202020204" pitchFamily="34" charset="0"/>
              </a:rPr>
              <a:t> 1:5-6     </a:t>
            </a:r>
            <a:r>
              <a:rPr lang="en-US" b="1" baseline="30000" dirty="0">
                <a:latin typeface="Arial" panose="020B0604020202020204" pitchFamily="34" charset="0"/>
                <a:cs typeface="Arial" panose="020B0604020202020204" pitchFamily="34" charset="0"/>
              </a:rPr>
              <a:t>5</a:t>
            </a:r>
            <a:r>
              <a:rPr lang="en-US" sz="2000" b="1" i="1" dirty="0">
                <a:solidFill>
                  <a:srgbClr val="002060"/>
                </a:solidFill>
                <a:latin typeface="Arial" panose="020B0604020202020204" pitchFamily="34" charset="0"/>
                <a:cs typeface="Arial" panose="020B0604020202020204" pitchFamily="34" charset="0"/>
              </a:rPr>
              <a:t> "If thieves had come to you, if robbers by night - Oh, how you will be cut off! - Would they not have stolen till they had enough?  If grape-gatherers had come to you, would they not have left some gleanings?    </a:t>
            </a:r>
            <a:r>
              <a:rPr lang="en-US" b="1" baseline="30000" dirty="0">
                <a:latin typeface="Arial" panose="020B0604020202020204" pitchFamily="34" charset="0"/>
                <a:cs typeface="Arial" panose="020B0604020202020204" pitchFamily="34" charset="0"/>
              </a:rPr>
              <a:t>6</a:t>
            </a:r>
            <a:r>
              <a:rPr lang="en-US" sz="2000" b="1" i="1" dirty="0">
                <a:solidFill>
                  <a:srgbClr val="002060"/>
                </a:solidFill>
                <a:latin typeface="Arial" panose="020B0604020202020204" pitchFamily="34" charset="0"/>
                <a:cs typeface="Arial" panose="020B0604020202020204" pitchFamily="34" charset="0"/>
              </a:rPr>
              <a:t> "Oh, how Esau shall be searched out!  How his hidden treasures shall be sought after ! </a:t>
            </a:r>
          </a:p>
        </p:txBody>
      </p:sp>
      <p:sp>
        <p:nvSpPr>
          <p:cNvPr id="7" name="TextBox 6"/>
          <p:cNvSpPr txBox="1"/>
          <p:nvPr/>
        </p:nvSpPr>
        <p:spPr>
          <a:xfrm>
            <a:off x="235844" y="3717501"/>
            <a:ext cx="8749660" cy="1938992"/>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If thieves were to enter your house, they would not take every thing; they would carry off as much as they could escape with conveniently.  Likewise, if grape-gatherers enter your vineyard, they would not take every bunch but would leave some gleanings.  But the Chaldeans will strip Edom bare; they will search out all the hidden things, and leave absolutely nothing behind. </a:t>
            </a:r>
          </a:p>
        </p:txBody>
      </p:sp>
      <p:sp>
        <p:nvSpPr>
          <p:cNvPr id="11" name="Title 1"/>
          <p:cNvSpPr txBox="1">
            <a:spLocks/>
          </p:cNvSpPr>
          <p:nvPr/>
        </p:nvSpPr>
        <p:spPr>
          <a:xfrm>
            <a:off x="437102" y="288317"/>
            <a:ext cx="8229600" cy="1252728"/>
          </a:xfrm>
          <a:prstGeom prst="rect">
            <a:avLst/>
          </a:prstGeom>
        </p:spPr>
        <p:txBody>
          <a:bodyPr vert="horz" lIns="91440" rIns="45720" rtlCol="0" anchor="ctr">
            <a:normAutofit fontScale="925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4000" dirty="0">
                <a:latin typeface="Arial" panose="020B0604020202020204" pitchFamily="34" charset="0"/>
                <a:cs typeface="Arial" panose="020B0604020202020204" pitchFamily="34" charset="0"/>
              </a:rPr>
              <a:t>Edom’s Humiliation &amp; Destruction</a:t>
            </a:r>
            <a:br>
              <a:rPr lang="en-US" sz="4000" dirty="0">
                <a:latin typeface="Arial" panose="020B0604020202020204" pitchFamily="34" charset="0"/>
                <a:ea typeface="Abadi MT Condensed Extra Bold" charset="0"/>
                <a:cs typeface="Arial" panose="020B0604020202020204" pitchFamily="34" charset="0"/>
              </a:rPr>
            </a:br>
            <a:r>
              <a:rPr lang="en-US" sz="2700" dirty="0">
                <a:latin typeface="Arial" panose="020B0604020202020204" pitchFamily="34" charset="0"/>
                <a:ea typeface="Abadi MT Condensed Extra Bold" charset="0"/>
                <a:cs typeface="Arial" panose="020B0604020202020204" pitchFamily="34" charset="0"/>
              </a:rPr>
              <a:t>Verses 1 - 9</a:t>
            </a:r>
            <a:endParaRPr lang="en-US" sz="2700" dirty="0">
              <a:latin typeface="Arial" panose="020B0604020202020204" pitchFamily="34" charset="0"/>
              <a:cs typeface="Arial" panose="020B0604020202020204" pitchFamily="34" charset="0"/>
            </a:endParaRPr>
          </a:p>
        </p:txBody>
      </p:sp>
      <p:sp>
        <p:nvSpPr>
          <p:cNvPr id="6" name="TextBox 5"/>
          <p:cNvSpPr txBox="1"/>
          <p:nvPr/>
        </p:nvSpPr>
        <p:spPr>
          <a:xfrm>
            <a:off x="143817" y="1547325"/>
            <a:ext cx="4087979"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The coming judgment on Edom.</a:t>
            </a:r>
          </a:p>
        </p:txBody>
      </p:sp>
    </p:spTree>
    <p:extLst>
      <p:ext uri="{BB962C8B-B14F-4D97-AF65-F5344CB8AC3E}">
        <p14:creationId xmlns:p14="http://schemas.microsoft.com/office/powerpoint/2010/main" val="425040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134" y="1873609"/>
            <a:ext cx="8584522" cy="1323439"/>
          </a:xfrm>
          <a:prstGeom prst="rect">
            <a:avLst/>
          </a:prstGeom>
          <a:noFill/>
        </p:spPr>
        <p:txBody>
          <a:bodyPr wrap="square" rtlCol="0" anchor="t">
            <a:spAutoFit/>
          </a:bodyPr>
          <a:lstStyle/>
          <a:p>
            <a:r>
              <a:rPr lang="en-US" sz="2000" b="1" dirty="0" err="1">
                <a:latin typeface="Arial" panose="020B0604020202020204" pitchFamily="34" charset="0"/>
                <a:cs typeface="Arial" panose="020B0604020202020204" pitchFamily="34" charset="0"/>
              </a:rPr>
              <a:t>Obad</a:t>
            </a:r>
            <a:r>
              <a:rPr lang="en-US" sz="2000" b="1" dirty="0">
                <a:latin typeface="Arial" panose="020B0604020202020204" pitchFamily="34" charset="0"/>
                <a:cs typeface="Arial" panose="020B0604020202020204" pitchFamily="34" charset="0"/>
              </a:rPr>
              <a:t> 1:7    </a:t>
            </a:r>
            <a:r>
              <a:rPr lang="en-US" b="1" baseline="30000" dirty="0">
                <a:latin typeface="Arial" panose="020B0604020202020204" pitchFamily="34" charset="0"/>
                <a:cs typeface="Arial" panose="020B0604020202020204" pitchFamily="34" charset="0"/>
              </a:rPr>
              <a:t>7</a:t>
            </a:r>
            <a:r>
              <a:rPr lang="en-US" sz="2000" b="1" i="1" dirty="0">
                <a:solidFill>
                  <a:srgbClr val="002060"/>
                </a:solidFill>
                <a:latin typeface="Arial" panose="020B0604020202020204" pitchFamily="34" charset="0"/>
                <a:cs typeface="Arial" panose="020B0604020202020204" pitchFamily="34" charset="0"/>
              </a:rPr>
              <a:t>All the men in your confederacy shall force you to the border; The men at peace with you shall deceive you and prevail against you. Those who eat your bread shall lay a trap for you.  No one is aware of it.  </a:t>
            </a:r>
          </a:p>
        </p:txBody>
      </p:sp>
      <p:sp>
        <p:nvSpPr>
          <p:cNvPr id="7" name="TextBox 6"/>
          <p:cNvSpPr txBox="1"/>
          <p:nvPr/>
        </p:nvSpPr>
        <p:spPr>
          <a:xfrm>
            <a:off x="294093" y="5767162"/>
            <a:ext cx="8846624"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It appears, from here and </a:t>
            </a:r>
            <a:r>
              <a:rPr lang="en-US" sz="2000" b="1" dirty="0" err="1">
                <a:latin typeface="Arial" panose="020B0604020202020204" pitchFamily="34" charset="0"/>
                <a:cs typeface="Arial" panose="020B0604020202020204" pitchFamily="34" charset="0"/>
              </a:rPr>
              <a:t>Jer</a:t>
            </a:r>
            <a:r>
              <a:rPr lang="en-US" sz="2000" b="1" dirty="0">
                <a:latin typeface="Arial" panose="020B0604020202020204" pitchFamily="34" charset="0"/>
                <a:cs typeface="Arial" panose="020B0604020202020204" pitchFamily="34" charset="0"/>
              </a:rPr>
              <a:t> 49:7, that the </a:t>
            </a:r>
            <a:r>
              <a:rPr lang="en-US" sz="2000" b="1" dirty="0" err="1">
                <a:latin typeface="Arial" panose="020B0604020202020204" pitchFamily="34" charset="0"/>
                <a:cs typeface="Arial" panose="020B0604020202020204" pitchFamily="34" charset="0"/>
              </a:rPr>
              <a:t>Edomites</a:t>
            </a:r>
            <a:r>
              <a:rPr lang="en-US" sz="2000" b="1" dirty="0">
                <a:latin typeface="Arial" panose="020B0604020202020204" pitchFamily="34" charset="0"/>
                <a:cs typeface="Arial" panose="020B0604020202020204" pitchFamily="34" charset="0"/>
              </a:rPr>
              <a:t> of </a:t>
            </a:r>
            <a:r>
              <a:rPr lang="en-US" sz="2000" b="1" dirty="0" err="1">
                <a:latin typeface="Arial" panose="020B0604020202020204" pitchFamily="34" charset="0"/>
                <a:cs typeface="Arial" panose="020B0604020202020204" pitchFamily="34" charset="0"/>
              </a:rPr>
              <a:t>Teman</a:t>
            </a:r>
            <a:r>
              <a:rPr lang="en-US" sz="2000" b="1" dirty="0">
                <a:latin typeface="Arial" panose="020B0604020202020204" pitchFamily="34" charset="0"/>
                <a:cs typeface="Arial" panose="020B0604020202020204" pitchFamily="34" charset="0"/>
              </a:rPr>
              <a:t> were noted for wisdom, counsel, and prudence.  They also will be destroyed</a:t>
            </a:r>
          </a:p>
          <a:p>
            <a:r>
              <a:rPr lang="en-US" sz="2000" b="1" dirty="0">
                <a:latin typeface="Arial" panose="020B0604020202020204" pitchFamily="34" charset="0"/>
                <a:cs typeface="Arial" panose="020B0604020202020204" pitchFamily="34" charset="0"/>
              </a:rPr>
              <a:t>as not even wisdom will be able to save them.</a:t>
            </a:r>
          </a:p>
        </p:txBody>
      </p:sp>
      <p:sp>
        <p:nvSpPr>
          <p:cNvPr id="11" name="Title 1"/>
          <p:cNvSpPr txBox="1">
            <a:spLocks/>
          </p:cNvSpPr>
          <p:nvPr/>
        </p:nvSpPr>
        <p:spPr>
          <a:xfrm>
            <a:off x="437102" y="288317"/>
            <a:ext cx="8229600" cy="1252728"/>
          </a:xfrm>
          <a:prstGeom prst="rect">
            <a:avLst/>
          </a:prstGeom>
        </p:spPr>
        <p:txBody>
          <a:bodyPr vert="horz" lIns="91440" rIns="45720" rtlCol="0" anchor="ctr">
            <a:normAutofit fontScale="925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4000" dirty="0">
                <a:latin typeface="Arial" panose="020B0604020202020204" pitchFamily="34" charset="0"/>
                <a:cs typeface="Arial" panose="020B0604020202020204" pitchFamily="34" charset="0"/>
              </a:rPr>
              <a:t>Edom’s Humiliation &amp; Destruction</a:t>
            </a:r>
            <a:br>
              <a:rPr lang="en-US" sz="4000" dirty="0">
                <a:latin typeface="Arial" panose="020B0604020202020204" pitchFamily="34" charset="0"/>
                <a:ea typeface="Abadi MT Condensed Extra Bold" charset="0"/>
                <a:cs typeface="Arial" panose="020B0604020202020204" pitchFamily="34" charset="0"/>
              </a:rPr>
            </a:br>
            <a:r>
              <a:rPr lang="en-US" sz="2700" dirty="0">
                <a:latin typeface="Arial" panose="020B0604020202020204" pitchFamily="34" charset="0"/>
                <a:ea typeface="Abadi MT Condensed Extra Bold" charset="0"/>
                <a:cs typeface="Arial" panose="020B0604020202020204" pitchFamily="34" charset="0"/>
              </a:rPr>
              <a:t>Verses 1 - 9</a:t>
            </a:r>
            <a:endParaRPr lang="en-US" sz="2700" dirty="0">
              <a:latin typeface="Arial" panose="020B0604020202020204" pitchFamily="34" charset="0"/>
              <a:cs typeface="Arial" panose="020B0604020202020204" pitchFamily="34" charset="0"/>
            </a:endParaRPr>
          </a:p>
        </p:txBody>
      </p:sp>
      <p:sp>
        <p:nvSpPr>
          <p:cNvPr id="6" name="TextBox 5"/>
          <p:cNvSpPr txBox="1"/>
          <p:nvPr/>
        </p:nvSpPr>
        <p:spPr>
          <a:xfrm>
            <a:off x="143817" y="1488710"/>
            <a:ext cx="4087979"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The coming judgment on Edom.</a:t>
            </a:r>
          </a:p>
        </p:txBody>
      </p:sp>
      <p:sp>
        <p:nvSpPr>
          <p:cNvPr id="8" name="TextBox 7"/>
          <p:cNvSpPr txBox="1"/>
          <p:nvPr/>
        </p:nvSpPr>
        <p:spPr>
          <a:xfrm>
            <a:off x="513550" y="4213336"/>
            <a:ext cx="8584522" cy="1631216"/>
          </a:xfrm>
          <a:prstGeom prst="rect">
            <a:avLst/>
          </a:prstGeom>
          <a:noFill/>
        </p:spPr>
        <p:txBody>
          <a:bodyPr wrap="square" rtlCol="0" anchor="t">
            <a:spAutoFit/>
          </a:bodyPr>
          <a:lstStyle/>
          <a:p>
            <a:r>
              <a:rPr lang="en-US" sz="2000" b="1" dirty="0" err="1">
                <a:latin typeface="Arial" panose="020B0604020202020204" pitchFamily="34" charset="0"/>
                <a:cs typeface="Arial" panose="020B0604020202020204" pitchFamily="34" charset="0"/>
              </a:rPr>
              <a:t>Obad</a:t>
            </a:r>
            <a:r>
              <a:rPr lang="en-US" sz="2000" b="1" dirty="0">
                <a:latin typeface="Arial" panose="020B0604020202020204" pitchFamily="34" charset="0"/>
                <a:cs typeface="Arial" panose="020B0604020202020204" pitchFamily="34" charset="0"/>
              </a:rPr>
              <a:t> 1:8-9  </a:t>
            </a:r>
            <a:r>
              <a:rPr lang="en-US" sz="2000" b="1" i="1" dirty="0">
                <a:solidFill>
                  <a:srgbClr val="002060"/>
                </a:solidFill>
                <a:latin typeface="Arial" panose="020B0604020202020204" pitchFamily="34" charset="0"/>
                <a:cs typeface="Arial" panose="020B0604020202020204" pitchFamily="34" charset="0"/>
              </a:rPr>
              <a:t> </a:t>
            </a:r>
            <a:r>
              <a:rPr lang="en-US" b="1" baseline="30000" dirty="0">
                <a:latin typeface="Arial" panose="020B0604020202020204" pitchFamily="34" charset="0"/>
                <a:cs typeface="Arial" panose="020B0604020202020204" pitchFamily="34" charset="0"/>
              </a:rPr>
              <a:t>8</a:t>
            </a:r>
            <a:r>
              <a:rPr lang="en-US" sz="2000" b="1" i="1" dirty="0">
                <a:solidFill>
                  <a:srgbClr val="002060"/>
                </a:solidFill>
                <a:latin typeface="Arial" panose="020B0604020202020204" pitchFamily="34" charset="0"/>
                <a:cs typeface="Arial" panose="020B0604020202020204" pitchFamily="34" charset="0"/>
              </a:rPr>
              <a:t> "Will I not in that day," says the LORD, “even destroy the wise men from Edom, and understanding from the mountains of Esau?   </a:t>
            </a:r>
            <a:r>
              <a:rPr lang="en-US" b="1" baseline="30000" dirty="0">
                <a:latin typeface="Arial" panose="020B0604020202020204" pitchFamily="34" charset="0"/>
                <a:cs typeface="Arial" panose="020B0604020202020204" pitchFamily="34" charset="0"/>
              </a:rPr>
              <a:t>9</a:t>
            </a:r>
            <a:r>
              <a:rPr lang="en-US" sz="2000" b="1" dirty="0">
                <a:latin typeface="Arial" panose="020B0604020202020204" pitchFamily="34" charset="0"/>
                <a:cs typeface="Arial" panose="020B0604020202020204" pitchFamily="34" charset="0"/>
              </a:rPr>
              <a:t> </a:t>
            </a:r>
            <a:r>
              <a:rPr lang="en-US" sz="2000" b="1" i="1" dirty="0">
                <a:solidFill>
                  <a:srgbClr val="002060"/>
                </a:solidFill>
                <a:latin typeface="Arial" panose="020B0604020202020204" pitchFamily="34" charset="0"/>
                <a:cs typeface="Arial" panose="020B0604020202020204" pitchFamily="34" charset="0"/>
              </a:rPr>
              <a:t>Then your mighty men, O </a:t>
            </a:r>
            <a:r>
              <a:rPr lang="en-US" sz="2000" b="1" i="1" dirty="0" err="1">
                <a:solidFill>
                  <a:srgbClr val="002060"/>
                </a:solidFill>
                <a:latin typeface="Arial" panose="020B0604020202020204" pitchFamily="34" charset="0"/>
                <a:cs typeface="Arial" panose="020B0604020202020204" pitchFamily="34" charset="0"/>
              </a:rPr>
              <a:t>Teman</a:t>
            </a:r>
            <a:r>
              <a:rPr lang="en-US" sz="2000" b="1" i="1" dirty="0">
                <a:solidFill>
                  <a:srgbClr val="002060"/>
                </a:solidFill>
                <a:latin typeface="Arial" panose="020B0604020202020204" pitchFamily="34" charset="0"/>
                <a:cs typeface="Arial" panose="020B0604020202020204" pitchFamily="34" charset="0"/>
              </a:rPr>
              <a:t>, shall be dismayed, to the end that everyone from the mountains of Esau may be cut off by slaughter.</a:t>
            </a:r>
          </a:p>
        </p:txBody>
      </p:sp>
      <p:sp>
        <p:nvSpPr>
          <p:cNvPr id="9" name="TextBox 8"/>
          <p:cNvSpPr txBox="1"/>
          <p:nvPr/>
        </p:nvSpPr>
        <p:spPr>
          <a:xfrm>
            <a:off x="245039" y="3146647"/>
            <a:ext cx="8846624" cy="113877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The enemy, who was formerly a peaceful confederate, will search out the people of Edom, and totally subdue them; and none of their allies will stand by them.</a:t>
            </a:r>
          </a:p>
          <a:p>
            <a:endParaRPr lang="en-US" sz="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1250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394"/>
            <a:ext cx="8229600" cy="1252728"/>
          </a:xfrm>
        </p:spPr>
        <p:txBody>
          <a:bodyPr/>
          <a:lstStyle/>
          <a:p>
            <a:pPr algn="ctr"/>
            <a:r>
              <a:rPr lang="en-US" dirty="0"/>
              <a:t>Obadiah</a:t>
            </a:r>
          </a:p>
        </p:txBody>
      </p:sp>
      <p:sp>
        <p:nvSpPr>
          <p:cNvPr id="3" name="Content Placeholder 2"/>
          <p:cNvSpPr>
            <a:spLocks noGrp="1"/>
          </p:cNvSpPr>
          <p:nvPr>
            <p:ph idx="1"/>
          </p:nvPr>
        </p:nvSpPr>
        <p:spPr>
          <a:xfrm>
            <a:off x="762000" y="13716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dirty="0"/>
              <a:t>                                     From God's Masterwork - Swindoll</a:t>
            </a:r>
          </a:p>
        </p:txBody>
      </p:sp>
      <p:cxnSp>
        <p:nvCxnSpPr>
          <p:cNvPr id="5" name="Straight Connector 4"/>
          <p:cNvCxnSpPr/>
          <p:nvPr/>
        </p:nvCxnSpPr>
        <p:spPr>
          <a:xfrm rot="5400000">
            <a:off x="38100" y="2476500"/>
            <a:ext cx="2209800" cy="152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315200" y="2514600"/>
            <a:ext cx="2133600" cy="152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6800" y="3657600"/>
            <a:ext cx="7239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81000" y="5105400"/>
            <a:ext cx="2895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858000" y="5105400"/>
            <a:ext cx="2895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66800" y="6553200"/>
            <a:ext cx="7239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44196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0" y="54102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477000" y="3429000"/>
            <a:ext cx="1371600" cy="369332"/>
          </a:xfrm>
          <a:prstGeom prst="rect">
            <a:avLst/>
          </a:prstGeom>
          <a:noFill/>
        </p:spPr>
        <p:txBody>
          <a:bodyPr wrap="square" rtlCol="0">
            <a:spAutoFit/>
          </a:bodyPr>
          <a:lstStyle/>
          <a:p>
            <a:r>
              <a:rPr lang="en-US" b="1" dirty="0"/>
              <a:t> </a:t>
            </a:r>
          </a:p>
        </p:txBody>
      </p:sp>
      <p:sp>
        <p:nvSpPr>
          <p:cNvPr id="84" name="TextBox 83"/>
          <p:cNvSpPr txBox="1"/>
          <p:nvPr/>
        </p:nvSpPr>
        <p:spPr>
          <a:xfrm>
            <a:off x="1219200" y="4038600"/>
            <a:ext cx="2438400" cy="369332"/>
          </a:xfrm>
          <a:prstGeom prst="rect">
            <a:avLst/>
          </a:prstGeom>
          <a:noFill/>
        </p:spPr>
        <p:txBody>
          <a:bodyPr wrap="square" rtlCol="0">
            <a:spAutoFit/>
          </a:bodyPr>
          <a:lstStyle/>
          <a:p>
            <a:r>
              <a:rPr lang="en-US" b="1" dirty="0"/>
              <a:t>    </a:t>
            </a:r>
          </a:p>
        </p:txBody>
      </p:sp>
      <p:sp>
        <p:nvSpPr>
          <p:cNvPr id="99" name="TextBox 98"/>
          <p:cNvSpPr txBox="1"/>
          <p:nvPr/>
        </p:nvSpPr>
        <p:spPr>
          <a:xfrm>
            <a:off x="-228600" y="5029200"/>
            <a:ext cx="1676400" cy="307777"/>
          </a:xfrm>
          <a:prstGeom prst="rect">
            <a:avLst/>
          </a:prstGeom>
          <a:noFill/>
        </p:spPr>
        <p:txBody>
          <a:bodyPr wrap="square" rtlCol="0">
            <a:spAutoFit/>
          </a:bodyPr>
          <a:lstStyle/>
          <a:p>
            <a:r>
              <a:rPr lang="en-US" sz="1400" b="1" i="1" dirty="0"/>
              <a:t>       </a:t>
            </a:r>
          </a:p>
        </p:txBody>
      </p:sp>
      <p:sp>
        <p:nvSpPr>
          <p:cNvPr id="100" name="TextBox 99"/>
          <p:cNvSpPr txBox="1"/>
          <p:nvPr/>
        </p:nvSpPr>
        <p:spPr>
          <a:xfrm>
            <a:off x="0" y="5410200"/>
            <a:ext cx="1600200" cy="307777"/>
          </a:xfrm>
          <a:prstGeom prst="rect">
            <a:avLst/>
          </a:prstGeom>
          <a:noFill/>
        </p:spPr>
        <p:txBody>
          <a:bodyPr wrap="square" rtlCol="0">
            <a:spAutoFit/>
          </a:bodyPr>
          <a:lstStyle/>
          <a:p>
            <a:r>
              <a:rPr lang="en-US" sz="1400" b="1" i="1" dirty="0"/>
              <a:t> </a:t>
            </a:r>
          </a:p>
        </p:txBody>
      </p:sp>
      <p:sp>
        <p:nvSpPr>
          <p:cNvPr id="56" name="TextBox 55"/>
          <p:cNvSpPr txBox="1"/>
          <p:nvPr/>
        </p:nvSpPr>
        <p:spPr>
          <a:xfrm>
            <a:off x="1447800"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83" name="TextBox 82"/>
          <p:cNvSpPr txBox="1"/>
          <p:nvPr/>
        </p:nvSpPr>
        <p:spPr>
          <a:xfrm rot="10800000" flipV="1">
            <a:off x="0" y="5898921"/>
            <a:ext cx="1219200" cy="307777"/>
          </a:xfrm>
          <a:prstGeom prst="rect">
            <a:avLst/>
          </a:prstGeom>
          <a:noFill/>
        </p:spPr>
        <p:txBody>
          <a:bodyPr wrap="square" rtlCol="0">
            <a:spAutoFit/>
          </a:bodyPr>
          <a:lstStyle/>
          <a:p>
            <a:r>
              <a:rPr lang="en-US" sz="1400" b="1" i="1" dirty="0"/>
              <a:t>  </a:t>
            </a:r>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dirty="0"/>
              <a:t>  </a:t>
            </a:r>
          </a:p>
        </p:txBody>
      </p:sp>
      <p:cxnSp>
        <p:nvCxnSpPr>
          <p:cNvPr id="64" name="Straight Connector 63"/>
          <p:cNvCxnSpPr/>
          <p:nvPr/>
        </p:nvCxnSpPr>
        <p:spPr>
          <a:xfrm rot="5400000">
            <a:off x="2590800" y="2514600"/>
            <a:ext cx="2133600" cy="1524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0" y="4648200"/>
            <a:ext cx="1676400" cy="338554"/>
          </a:xfrm>
          <a:prstGeom prst="rect">
            <a:avLst/>
          </a:prstGeom>
          <a:noFill/>
        </p:spPr>
        <p:txBody>
          <a:bodyPr wrap="square" rtlCol="0">
            <a:spAutoFit/>
          </a:bodyPr>
          <a:lstStyle/>
          <a:p>
            <a:r>
              <a:rPr lang="en-US" sz="1600" b="1" i="1" dirty="0"/>
              <a:t>    </a:t>
            </a:r>
            <a:endParaRPr lang="en-US" b="1" i="1" dirty="0"/>
          </a:p>
        </p:txBody>
      </p:sp>
      <p:sp>
        <p:nvSpPr>
          <p:cNvPr id="115" name="TextBox 114"/>
          <p:cNvSpPr txBox="1"/>
          <p:nvPr/>
        </p:nvSpPr>
        <p:spPr>
          <a:xfrm>
            <a:off x="1447800" y="3048000"/>
            <a:ext cx="1219200" cy="615553"/>
          </a:xfrm>
          <a:prstGeom prst="rect">
            <a:avLst/>
          </a:prstGeom>
          <a:noFill/>
        </p:spPr>
        <p:txBody>
          <a:bodyPr wrap="square" rtlCol="0">
            <a:spAutoFit/>
          </a:bodyPr>
          <a:lstStyle/>
          <a:p>
            <a:r>
              <a:rPr lang="en-US" dirty="0"/>
              <a:t>       </a:t>
            </a:r>
            <a:r>
              <a:rPr lang="en-US" sz="1600" dirty="0"/>
              <a:t>Verses</a:t>
            </a:r>
          </a:p>
          <a:p>
            <a:r>
              <a:rPr lang="en-US" sz="1600" dirty="0"/>
              <a:t>            1-9</a:t>
            </a:r>
          </a:p>
        </p:txBody>
      </p:sp>
      <p:sp>
        <p:nvSpPr>
          <p:cNvPr id="118" name="TextBox 117"/>
          <p:cNvSpPr txBox="1"/>
          <p:nvPr/>
        </p:nvSpPr>
        <p:spPr>
          <a:xfrm>
            <a:off x="6477000" y="3048000"/>
            <a:ext cx="2057400" cy="584775"/>
          </a:xfrm>
          <a:prstGeom prst="rect">
            <a:avLst/>
          </a:prstGeom>
          <a:noFill/>
        </p:spPr>
        <p:txBody>
          <a:bodyPr wrap="square" rtlCol="0">
            <a:spAutoFit/>
          </a:bodyPr>
          <a:lstStyle/>
          <a:p>
            <a:r>
              <a:rPr lang="en-US" sz="1600" dirty="0"/>
              <a:t>           Verses</a:t>
            </a:r>
          </a:p>
          <a:p>
            <a:r>
              <a:rPr lang="en-US" sz="1600" dirty="0"/>
              <a:t>             15-21</a:t>
            </a:r>
          </a:p>
        </p:txBody>
      </p:sp>
      <p:sp>
        <p:nvSpPr>
          <p:cNvPr id="132" name="TextBox 131"/>
          <p:cNvSpPr txBox="1"/>
          <p:nvPr/>
        </p:nvSpPr>
        <p:spPr>
          <a:xfrm>
            <a:off x="1676400" y="4038600"/>
            <a:ext cx="1676400" cy="369332"/>
          </a:xfrm>
          <a:prstGeom prst="rect">
            <a:avLst/>
          </a:prstGeom>
          <a:noFill/>
        </p:spPr>
        <p:txBody>
          <a:bodyPr wrap="square" rtlCol="0">
            <a:spAutoFit/>
          </a:bodyPr>
          <a:lstStyle/>
          <a:p>
            <a:r>
              <a:rPr lang="en-US" dirty="0"/>
              <a:t>           </a:t>
            </a:r>
          </a:p>
        </p:txBody>
      </p:sp>
      <p:sp>
        <p:nvSpPr>
          <p:cNvPr id="144" name="TextBox 143"/>
          <p:cNvSpPr txBox="1"/>
          <p:nvPr/>
        </p:nvSpPr>
        <p:spPr>
          <a:xfrm>
            <a:off x="5486400" y="4038600"/>
            <a:ext cx="2362200" cy="369332"/>
          </a:xfrm>
          <a:prstGeom prst="rect">
            <a:avLst/>
          </a:prstGeom>
          <a:noFill/>
        </p:spPr>
        <p:txBody>
          <a:bodyPr wrap="square" rtlCol="0">
            <a:spAutoFit/>
          </a:bodyPr>
          <a:lstStyle/>
          <a:p>
            <a:r>
              <a:rPr lang="en-US" dirty="0"/>
              <a:t>       </a:t>
            </a:r>
          </a:p>
        </p:txBody>
      </p:sp>
      <p:sp>
        <p:nvSpPr>
          <p:cNvPr id="145" name="TextBox 144"/>
          <p:cNvSpPr txBox="1"/>
          <p:nvPr/>
        </p:nvSpPr>
        <p:spPr>
          <a:xfrm>
            <a:off x="3276600" y="1524000"/>
            <a:ext cx="1676400" cy="369332"/>
          </a:xfrm>
          <a:prstGeom prst="rect">
            <a:avLst/>
          </a:prstGeom>
          <a:noFill/>
        </p:spPr>
        <p:txBody>
          <a:bodyPr wrap="square" rtlCol="0">
            <a:spAutoFit/>
          </a:bodyPr>
          <a:lstStyle/>
          <a:p>
            <a:r>
              <a:rPr lang="en-US" b="1" dirty="0"/>
              <a:t>                        </a:t>
            </a:r>
            <a:endParaRPr lang="en-US" b="1" i="1" dirty="0"/>
          </a:p>
        </p:txBody>
      </p:sp>
      <p:sp>
        <p:nvSpPr>
          <p:cNvPr id="146" name="TextBox 145"/>
          <p:cNvSpPr txBox="1"/>
          <p:nvPr/>
        </p:nvSpPr>
        <p:spPr>
          <a:xfrm>
            <a:off x="5562600" y="1524000"/>
            <a:ext cx="2286000" cy="369332"/>
          </a:xfrm>
          <a:prstGeom prst="rect">
            <a:avLst/>
          </a:prstGeom>
          <a:noFill/>
        </p:spPr>
        <p:txBody>
          <a:bodyPr wrap="square" rtlCol="0">
            <a:spAutoFit/>
          </a:bodyPr>
          <a:lstStyle/>
          <a:p>
            <a:r>
              <a:rPr lang="en-US" b="1" i="1" dirty="0"/>
              <a:t>         </a:t>
            </a:r>
          </a:p>
        </p:txBody>
      </p:sp>
      <p:sp>
        <p:nvSpPr>
          <p:cNvPr id="147" name="TextBox 146"/>
          <p:cNvSpPr txBox="1"/>
          <p:nvPr/>
        </p:nvSpPr>
        <p:spPr>
          <a:xfrm rot="294979">
            <a:off x="990600" y="1981200"/>
            <a:ext cx="461665" cy="1436132"/>
          </a:xfrm>
          <a:prstGeom prst="rect">
            <a:avLst/>
          </a:prstGeom>
          <a:noFill/>
        </p:spPr>
        <p:txBody>
          <a:bodyPr vert="vert270" wrap="square" rtlCol="0">
            <a:spAutoFit/>
          </a:bodyPr>
          <a:lstStyle/>
          <a:p>
            <a:r>
              <a:rPr lang="en-US" dirty="0"/>
              <a:t> </a:t>
            </a:r>
          </a:p>
        </p:txBody>
      </p:sp>
      <p:sp>
        <p:nvSpPr>
          <p:cNvPr id="155" name="TextBox 154"/>
          <p:cNvSpPr txBox="1"/>
          <p:nvPr/>
        </p:nvSpPr>
        <p:spPr>
          <a:xfrm>
            <a:off x="6629400" y="2057400"/>
            <a:ext cx="1600200" cy="338554"/>
          </a:xfrm>
          <a:prstGeom prst="rect">
            <a:avLst/>
          </a:prstGeom>
          <a:noFill/>
        </p:spPr>
        <p:txBody>
          <a:bodyPr wrap="square" rtlCol="0">
            <a:spAutoFit/>
          </a:bodyPr>
          <a:lstStyle/>
          <a:p>
            <a:r>
              <a:rPr lang="en-US" sz="1600" dirty="0"/>
              <a:t> </a:t>
            </a:r>
          </a:p>
        </p:txBody>
      </p:sp>
      <p:sp>
        <p:nvSpPr>
          <p:cNvPr id="188" name="TextBox 187"/>
          <p:cNvSpPr txBox="1"/>
          <p:nvPr/>
        </p:nvSpPr>
        <p:spPr>
          <a:xfrm>
            <a:off x="5257800" y="4343400"/>
            <a:ext cx="2819400" cy="369332"/>
          </a:xfrm>
          <a:prstGeom prst="rect">
            <a:avLst/>
          </a:prstGeom>
          <a:noFill/>
        </p:spPr>
        <p:txBody>
          <a:bodyPr wrap="square" rtlCol="0">
            <a:spAutoFit/>
          </a:bodyPr>
          <a:lstStyle/>
          <a:p>
            <a:r>
              <a:rPr lang="en-US" dirty="0"/>
              <a:t> </a:t>
            </a:r>
          </a:p>
        </p:txBody>
      </p:sp>
      <p:cxnSp>
        <p:nvCxnSpPr>
          <p:cNvPr id="53" name="Straight Connector 52"/>
          <p:cNvCxnSpPr/>
          <p:nvPr/>
        </p:nvCxnSpPr>
        <p:spPr>
          <a:xfrm rot="5400000">
            <a:off x="5029200" y="2514600"/>
            <a:ext cx="2133600" cy="1524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267200" y="3048000"/>
            <a:ext cx="2112279" cy="584775"/>
          </a:xfrm>
          <a:prstGeom prst="rect">
            <a:avLst/>
          </a:prstGeom>
          <a:noFill/>
        </p:spPr>
        <p:txBody>
          <a:bodyPr wrap="square" rtlCol="0">
            <a:spAutoFit/>
          </a:bodyPr>
          <a:lstStyle/>
          <a:p>
            <a:r>
              <a:rPr lang="en-US" sz="1600" dirty="0"/>
              <a:t>Verses</a:t>
            </a:r>
          </a:p>
          <a:p>
            <a:r>
              <a:rPr lang="en-US" sz="1600" dirty="0"/>
              <a:t>  10-14</a:t>
            </a:r>
          </a:p>
        </p:txBody>
      </p:sp>
      <p:sp>
        <p:nvSpPr>
          <p:cNvPr id="37" name="TextBox 36"/>
          <p:cNvSpPr txBox="1"/>
          <p:nvPr/>
        </p:nvSpPr>
        <p:spPr>
          <a:xfrm>
            <a:off x="1219200" y="1676400"/>
            <a:ext cx="2590800" cy="830997"/>
          </a:xfrm>
          <a:prstGeom prst="rect">
            <a:avLst/>
          </a:prstGeom>
          <a:noFill/>
        </p:spPr>
        <p:txBody>
          <a:bodyPr wrap="square" rtlCol="0">
            <a:spAutoFit/>
          </a:bodyPr>
          <a:lstStyle/>
          <a:p>
            <a:r>
              <a:rPr lang="en-US" sz="1600" dirty="0">
                <a:latin typeface="Arial Black" pitchFamily="34" charset="0"/>
              </a:rPr>
              <a:t>  Edom’s Humiliation</a:t>
            </a:r>
          </a:p>
          <a:p>
            <a:r>
              <a:rPr lang="en-US" sz="1600" dirty="0">
                <a:latin typeface="Arial Black" pitchFamily="34" charset="0"/>
              </a:rPr>
              <a:t>             and</a:t>
            </a:r>
          </a:p>
          <a:p>
            <a:r>
              <a:rPr lang="en-US" sz="1600" dirty="0">
                <a:latin typeface="Arial Black" pitchFamily="34" charset="0"/>
              </a:rPr>
              <a:t>      Destruction</a:t>
            </a:r>
          </a:p>
        </p:txBody>
      </p:sp>
      <p:sp>
        <p:nvSpPr>
          <p:cNvPr id="38" name="TextBox 37"/>
          <p:cNvSpPr txBox="1"/>
          <p:nvPr/>
        </p:nvSpPr>
        <p:spPr>
          <a:xfrm>
            <a:off x="3962400" y="1676400"/>
            <a:ext cx="1872500" cy="830997"/>
          </a:xfrm>
          <a:prstGeom prst="rect">
            <a:avLst/>
          </a:prstGeom>
          <a:noFill/>
        </p:spPr>
        <p:txBody>
          <a:bodyPr wrap="square" rtlCol="0">
            <a:spAutoFit/>
          </a:bodyPr>
          <a:lstStyle/>
          <a:p>
            <a:r>
              <a:rPr lang="en-US" sz="1600" dirty="0">
                <a:latin typeface="Arial Black" pitchFamily="34" charset="0"/>
              </a:rPr>
              <a:t>Edom’s Cruelty</a:t>
            </a:r>
          </a:p>
          <a:p>
            <a:r>
              <a:rPr lang="en-US" sz="1600" dirty="0">
                <a:latin typeface="Arial Black" pitchFamily="34" charset="0"/>
              </a:rPr>
              <a:t>         and</a:t>
            </a:r>
          </a:p>
          <a:p>
            <a:r>
              <a:rPr lang="en-US" sz="1600" dirty="0">
                <a:latin typeface="Arial Black" pitchFamily="34" charset="0"/>
              </a:rPr>
              <a:t>       Crimes</a:t>
            </a:r>
          </a:p>
        </p:txBody>
      </p:sp>
      <p:sp>
        <p:nvSpPr>
          <p:cNvPr id="39" name="TextBox 38"/>
          <p:cNvSpPr txBox="1"/>
          <p:nvPr/>
        </p:nvSpPr>
        <p:spPr>
          <a:xfrm>
            <a:off x="6400800" y="1676400"/>
            <a:ext cx="1986723" cy="584775"/>
          </a:xfrm>
          <a:prstGeom prst="rect">
            <a:avLst/>
          </a:prstGeom>
          <a:noFill/>
        </p:spPr>
        <p:txBody>
          <a:bodyPr wrap="square" rtlCol="0">
            <a:spAutoFit/>
          </a:bodyPr>
          <a:lstStyle/>
          <a:p>
            <a:r>
              <a:rPr lang="en-US" sz="1600" dirty="0">
                <a:latin typeface="Arial Black" pitchFamily="34" charset="0"/>
              </a:rPr>
              <a:t>Edom and the</a:t>
            </a:r>
          </a:p>
          <a:p>
            <a:r>
              <a:rPr lang="en-US" sz="1600" dirty="0">
                <a:latin typeface="Arial Black" pitchFamily="34" charset="0"/>
              </a:rPr>
              <a:t>Day of the Lord</a:t>
            </a:r>
          </a:p>
        </p:txBody>
      </p:sp>
      <p:cxnSp>
        <p:nvCxnSpPr>
          <p:cNvPr id="40" name="Straight Connector 39"/>
          <p:cNvCxnSpPr/>
          <p:nvPr/>
        </p:nvCxnSpPr>
        <p:spPr>
          <a:xfrm>
            <a:off x="0" y="40386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51054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59436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52400" y="3733800"/>
            <a:ext cx="861711" cy="338554"/>
          </a:xfrm>
          <a:prstGeom prst="rect">
            <a:avLst/>
          </a:prstGeom>
          <a:noFill/>
        </p:spPr>
        <p:txBody>
          <a:bodyPr wrap="square" rtlCol="0">
            <a:spAutoFit/>
          </a:bodyPr>
          <a:lstStyle/>
          <a:p>
            <a:r>
              <a:rPr lang="en-US" sz="1600" b="1" dirty="0"/>
              <a:t>Portent</a:t>
            </a:r>
          </a:p>
        </p:txBody>
      </p:sp>
      <p:sp>
        <p:nvSpPr>
          <p:cNvPr id="46" name="TextBox 45"/>
          <p:cNvSpPr txBox="1"/>
          <p:nvPr/>
        </p:nvSpPr>
        <p:spPr>
          <a:xfrm>
            <a:off x="1524000" y="3733800"/>
            <a:ext cx="1447800" cy="338554"/>
          </a:xfrm>
          <a:prstGeom prst="rect">
            <a:avLst/>
          </a:prstGeom>
          <a:noFill/>
        </p:spPr>
        <p:txBody>
          <a:bodyPr wrap="square" rtlCol="0">
            <a:spAutoFit/>
          </a:bodyPr>
          <a:lstStyle/>
          <a:p>
            <a:r>
              <a:rPr lang="en-US" sz="1600" dirty="0"/>
              <a:t>     Prediction</a:t>
            </a:r>
          </a:p>
        </p:txBody>
      </p:sp>
      <p:cxnSp>
        <p:nvCxnSpPr>
          <p:cNvPr id="47" name="Straight Connector 46"/>
          <p:cNvCxnSpPr/>
          <p:nvPr/>
        </p:nvCxnSpPr>
        <p:spPr>
          <a:xfrm rot="5400000">
            <a:off x="2857500" y="4381500"/>
            <a:ext cx="14478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5257800" y="4343400"/>
            <a:ext cx="1524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886200" y="3733800"/>
            <a:ext cx="1524000" cy="338554"/>
          </a:xfrm>
          <a:prstGeom prst="rect">
            <a:avLst/>
          </a:prstGeom>
          <a:noFill/>
        </p:spPr>
        <p:txBody>
          <a:bodyPr wrap="square" rtlCol="0">
            <a:spAutoFit/>
          </a:bodyPr>
          <a:lstStyle/>
          <a:p>
            <a:r>
              <a:rPr lang="en-US" sz="1600" dirty="0"/>
              <a:t>   Denunciation</a:t>
            </a:r>
          </a:p>
        </p:txBody>
      </p:sp>
      <p:sp>
        <p:nvSpPr>
          <p:cNvPr id="52" name="TextBox 51"/>
          <p:cNvSpPr txBox="1"/>
          <p:nvPr/>
        </p:nvSpPr>
        <p:spPr>
          <a:xfrm>
            <a:off x="5867400" y="3733800"/>
            <a:ext cx="2057400" cy="338554"/>
          </a:xfrm>
          <a:prstGeom prst="rect">
            <a:avLst/>
          </a:prstGeom>
          <a:noFill/>
        </p:spPr>
        <p:txBody>
          <a:bodyPr wrap="square" rtlCol="0">
            <a:spAutoFit/>
          </a:bodyPr>
          <a:lstStyle/>
          <a:p>
            <a:r>
              <a:rPr lang="en-US" sz="1600" dirty="0"/>
              <a:t>             Consummation</a:t>
            </a:r>
          </a:p>
        </p:txBody>
      </p:sp>
      <p:sp>
        <p:nvSpPr>
          <p:cNvPr id="55" name="TextBox 54"/>
          <p:cNvSpPr txBox="1"/>
          <p:nvPr/>
        </p:nvSpPr>
        <p:spPr>
          <a:xfrm>
            <a:off x="152400" y="4114800"/>
            <a:ext cx="914400" cy="338554"/>
          </a:xfrm>
          <a:prstGeom prst="rect">
            <a:avLst/>
          </a:prstGeom>
          <a:noFill/>
        </p:spPr>
        <p:txBody>
          <a:bodyPr wrap="square" rtlCol="0">
            <a:spAutoFit/>
          </a:bodyPr>
          <a:lstStyle/>
          <a:p>
            <a:r>
              <a:rPr lang="en-US" sz="1600" b="1" dirty="0"/>
              <a:t>   Event</a:t>
            </a:r>
          </a:p>
        </p:txBody>
      </p:sp>
      <p:sp>
        <p:nvSpPr>
          <p:cNvPr id="57" name="TextBox 56"/>
          <p:cNvSpPr txBox="1"/>
          <p:nvPr/>
        </p:nvSpPr>
        <p:spPr>
          <a:xfrm>
            <a:off x="1447800" y="4038600"/>
            <a:ext cx="1981200" cy="338554"/>
          </a:xfrm>
          <a:prstGeom prst="rect">
            <a:avLst/>
          </a:prstGeom>
          <a:noFill/>
        </p:spPr>
        <p:txBody>
          <a:bodyPr wrap="square" rtlCol="0">
            <a:spAutoFit/>
          </a:bodyPr>
          <a:lstStyle/>
          <a:p>
            <a:r>
              <a:rPr lang="en-US" sz="1600" b="1" dirty="0"/>
              <a:t> What </a:t>
            </a:r>
            <a:r>
              <a:rPr lang="en-US" sz="1600" dirty="0"/>
              <a:t>will happen</a:t>
            </a:r>
          </a:p>
        </p:txBody>
      </p:sp>
      <p:sp>
        <p:nvSpPr>
          <p:cNvPr id="59" name="TextBox 58"/>
          <p:cNvSpPr txBox="1"/>
          <p:nvPr/>
        </p:nvSpPr>
        <p:spPr>
          <a:xfrm>
            <a:off x="3810000" y="4038600"/>
            <a:ext cx="1981200" cy="338554"/>
          </a:xfrm>
          <a:prstGeom prst="rect">
            <a:avLst/>
          </a:prstGeom>
          <a:noFill/>
        </p:spPr>
        <p:txBody>
          <a:bodyPr wrap="square" rtlCol="0">
            <a:spAutoFit/>
          </a:bodyPr>
          <a:lstStyle/>
          <a:p>
            <a:r>
              <a:rPr lang="en-US" sz="1600" dirty="0"/>
              <a:t> </a:t>
            </a:r>
            <a:r>
              <a:rPr lang="en-US" sz="1600" b="1" dirty="0"/>
              <a:t>Why</a:t>
            </a:r>
            <a:r>
              <a:rPr lang="en-US" sz="1600" dirty="0"/>
              <a:t> it will happen</a:t>
            </a:r>
          </a:p>
        </p:txBody>
      </p:sp>
      <p:sp>
        <p:nvSpPr>
          <p:cNvPr id="60" name="TextBox 59"/>
          <p:cNvSpPr txBox="1"/>
          <p:nvPr/>
        </p:nvSpPr>
        <p:spPr>
          <a:xfrm>
            <a:off x="6248400" y="4038600"/>
            <a:ext cx="1810111" cy="338554"/>
          </a:xfrm>
          <a:prstGeom prst="rect">
            <a:avLst/>
          </a:prstGeom>
          <a:noFill/>
        </p:spPr>
        <p:txBody>
          <a:bodyPr wrap="square" rtlCol="0">
            <a:spAutoFit/>
          </a:bodyPr>
          <a:lstStyle/>
          <a:p>
            <a:r>
              <a:rPr lang="en-US" sz="1600" dirty="0"/>
              <a:t> </a:t>
            </a:r>
            <a:r>
              <a:rPr lang="en-US" sz="1600" b="1" dirty="0"/>
              <a:t>How</a:t>
            </a:r>
            <a:r>
              <a:rPr lang="en-US" sz="1600" dirty="0"/>
              <a:t> it will happen</a:t>
            </a:r>
          </a:p>
        </p:txBody>
      </p:sp>
      <p:sp>
        <p:nvSpPr>
          <p:cNvPr id="61" name="TextBox 60"/>
          <p:cNvSpPr txBox="1"/>
          <p:nvPr/>
        </p:nvSpPr>
        <p:spPr>
          <a:xfrm>
            <a:off x="0" y="4648200"/>
            <a:ext cx="1137823" cy="338554"/>
          </a:xfrm>
          <a:prstGeom prst="rect">
            <a:avLst/>
          </a:prstGeom>
          <a:noFill/>
        </p:spPr>
        <p:txBody>
          <a:bodyPr wrap="square" rtlCol="0">
            <a:spAutoFit/>
          </a:bodyPr>
          <a:lstStyle/>
          <a:p>
            <a:r>
              <a:rPr lang="en-US" sz="1600" b="1" dirty="0"/>
              <a:t>    Content</a:t>
            </a:r>
          </a:p>
        </p:txBody>
      </p:sp>
      <p:sp>
        <p:nvSpPr>
          <p:cNvPr id="62" name="TextBox 61"/>
          <p:cNvSpPr txBox="1"/>
          <p:nvPr/>
        </p:nvSpPr>
        <p:spPr>
          <a:xfrm>
            <a:off x="990600" y="4419600"/>
            <a:ext cx="2743200" cy="738664"/>
          </a:xfrm>
          <a:prstGeom prst="rect">
            <a:avLst/>
          </a:prstGeom>
          <a:noFill/>
        </p:spPr>
        <p:txBody>
          <a:bodyPr wrap="square" rtlCol="0">
            <a:spAutoFit/>
          </a:bodyPr>
          <a:lstStyle/>
          <a:p>
            <a:r>
              <a:rPr lang="en-US" sz="1400" i="1" dirty="0"/>
              <a:t>   </a:t>
            </a:r>
            <a:r>
              <a:rPr lang="en-US" sz="1400" b="1" i="1" dirty="0"/>
              <a:t>“The arrogance of your heart </a:t>
            </a:r>
          </a:p>
          <a:p>
            <a:r>
              <a:rPr lang="en-US" sz="1400" b="1" i="1" dirty="0"/>
              <a:t>   has deceived you… I will bring  </a:t>
            </a:r>
            <a:br>
              <a:rPr lang="en-US" sz="1400" b="1" i="1" dirty="0"/>
            </a:br>
            <a:r>
              <a:rPr lang="en-US" sz="1400" b="1" i="1" dirty="0"/>
              <a:t>   you down.”  (vv.3-4) </a:t>
            </a:r>
          </a:p>
        </p:txBody>
      </p:sp>
      <p:sp>
        <p:nvSpPr>
          <p:cNvPr id="69" name="TextBox 68"/>
          <p:cNvSpPr txBox="1"/>
          <p:nvPr/>
        </p:nvSpPr>
        <p:spPr>
          <a:xfrm>
            <a:off x="3657600" y="4495800"/>
            <a:ext cx="2348720" cy="523220"/>
          </a:xfrm>
          <a:prstGeom prst="rect">
            <a:avLst/>
          </a:prstGeom>
          <a:noFill/>
        </p:spPr>
        <p:txBody>
          <a:bodyPr wrap="square" rtlCol="0">
            <a:spAutoFit/>
          </a:bodyPr>
          <a:lstStyle/>
          <a:p>
            <a:r>
              <a:rPr lang="en-US" sz="1400" b="1" i="1" dirty="0"/>
              <a:t>“Because of violence to your </a:t>
            </a:r>
          </a:p>
          <a:p>
            <a:r>
              <a:rPr lang="en-US" sz="1400" b="1" i="1" dirty="0"/>
              <a:t>brother Jacob…” (v.10)</a:t>
            </a:r>
          </a:p>
        </p:txBody>
      </p:sp>
      <p:sp>
        <p:nvSpPr>
          <p:cNvPr id="70" name="TextBox 69"/>
          <p:cNvSpPr txBox="1"/>
          <p:nvPr/>
        </p:nvSpPr>
        <p:spPr>
          <a:xfrm>
            <a:off x="6096000" y="4419600"/>
            <a:ext cx="2173659" cy="553998"/>
          </a:xfrm>
          <a:prstGeom prst="rect">
            <a:avLst/>
          </a:prstGeom>
          <a:noFill/>
        </p:spPr>
        <p:txBody>
          <a:bodyPr wrap="square" rtlCol="0">
            <a:spAutoFit/>
          </a:bodyPr>
          <a:lstStyle/>
          <a:p>
            <a:r>
              <a:rPr lang="en-US" sz="1600" b="1" i="1" dirty="0"/>
              <a:t>“</a:t>
            </a:r>
            <a:r>
              <a:rPr lang="en-US" sz="1400" b="1" i="1" dirty="0"/>
              <a:t>As you have done, it </a:t>
            </a:r>
          </a:p>
          <a:p>
            <a:r>
              <a:rPr lang="en-US" sz="1400" b="1" i="1" dirty="0"/>
              <a:t>will be done to you.” (v.5) </a:t>
            </a:r>
          </a:p>
        </p:txBody>
      </p:sp>
      <p:sp>
        <p:nvSpPr>
          <p:cNvPr id="103" name="TextBox 102"/>
          <p:cNvSpPr txBox="1"/>
          <p:nvPr/>
        </p:nvSpPr>
        <p:spPr>
          <a:xfrm>
            <a:off x="228600" y="5105400"/>
            <a:ext cx="803425" cy="338554"/>
          </a:xfrm>
          <a:prstGeom prst="rect">
            <a:avLst/>
          </a:prstGeom>
          <a:noFill/>
        </p:spPr>
        <p:txBody>
          <a:bodyPr wrap="square" rtlCol="0">
            <a:spAutoFit/>
          </a:bodyPr>
          <a:lstStyle/>
          <a:p>
            <a:r>
              <a:rPr lang="en-US" sz="1600" b="1" dirty="0"/>
              <a:t>Theme</a:t>
            </a:r>
          </a:p>
        </p:txBody>
      </p:sp>
      <p:sp>
        <p:nvSpPr>
          <p:cNvPr id="104" name="TextBox 103"/>
          <p:cNvSpPr txBox="1"/>
          <p:nvPr/>
        </p:nvSpPr>
        <p:spPr>
          <a:xfrm>
            <a:off x="1905000" y="5029200"/>
            <a:ext cx="4876800" cy="369332"/>
          </a:xfrm>
          <a:prstGeom prst="rect">
            <a:avLst/>
          </a:prstGeom>
          <a:noFill/>
        </p:spPr>
        <p:txBody>
          <a:bodyPr wrap="square" rtlCol="0">
            <a:spAutoFit/>
          </a:bodyPr>
          <a:lstStyle/>
          <a:p>
            <a:r>
              <a:rPr lang="en-US" b="1" dirty="0"/>
              <a:t>                       </a:t>
            </a:r>
            <a:r>
              <a:rPr lang="en-US" sz="1600" b="1" dirty="0"/>
              <a:t>The coming judgment of Edom</a:t>
            </a:r>
            <a:endParaRPr lang="en-US" b="1" dirty="0"/>
          </a:p>
        </p:txBody>
      </p:sp>
      <p:sp>
        <p:nvSpPr>
          <p:cNvPr id="105" name="TextBox 104"/>
          <p:cNvSpPr txBox="1"/>
          <p:nvPr/>
        </p:nvSpPr>
        <p:spPr>
          <a:xfrm>
            <a:off x="0" y="5486400"/>
            <a:ext cx="1266961" cy="338554"/>
          </a:xfrm>
          <a:prstGeom prst="rect">
            <a:avLst/>
          </a:prstGeom>
          <a:noFill/>
        </p:spPr>
        <p:txBody>
          <a:bodyPr wrap="square" rtlCol="0">
            <a:spAutoFit/>
          </a:bodyPr>
          <a:lstStyle/>
          <a:p>
            <a:r>
              <a:rPr lang="en-US" sz="1600" b="1" dirty="0"/>
              <a:t> Key Verse</a:t>
            </a:r>
          </a:p>
        </p:txBody>
      </p:sp>
      <p:sp>
        <p:nvSpPr>
          <p:cNvPr id="106" name="TextBox 105"/>
          <p:cNvSpPr txBox="1"/>
          <p:nvPr/>
        </p:nvSpPr>
        <p:spPr>
          <a:xfrm>
            <a:off x="1371600" y="5410200"/>
            <a:ext cx="6629400" cy="584775"/>
          </a:xfrm>
          <a:prstGeom prst="rect">
            <a:avLst/>
          </a:prstGeom>
          <a:noFill/>
        </p:spPr>
        <p:txBody>
          <a:bodyPr wrap="square" rtlCol="0">
            <a:spAutoFit/>
          </a:bodyPr>
          <a:lstStyle/>
          <a:p>
            <a:r>
              <a:rPr lang="en-US" sz="1600" b="1" i="1" dirty="0"/>
              <a:t>“Because of violence to your brother Jacob, You will be covered with shame, </a:t>
            </a:r>
          </a:p>
          <a:p>
            <a:r>
              <a:rPr lang="en-US" sz="1600" b="1" i="1" dirty="0"/>
              <a:t>And you will be cut off forever.” (v. 10)</a:t>
            </a:r>
          </a:p>
        </p:txBody>
      </p:sp>
      <p:sp>
        <p:nvSpPr>
          <p:cNvPr id="107" name="TextBox 106"/>
          <p:cNvSpPr txBox="1"/>
          <p:nvPr/>
        </p:nvSpPr>
        <p:spPr>
          <a:xfrm>
            <a:off x="152400" y="5943600"/>
            <a:ext cx="914400" cy="523220"/>
          </a:xfrm>
          <a:prstGeom prst="rect">
            <a:avLst/>
          </a:prstGeom>
          <a:noFill/>
        </p:spPr>
        <p:txBody>
          <a:bodyPr wrap="square" rtlCol="0">
            <a:spAutoFit/>
          </a:bodyPr>
          <a:lstStyle/>
          <a:p>
            <a:r>
              <a:rPr lang="en-US" sz="1400" b="1" dirty="0"/>
              <a:t>  Christ in</a:t>
            </a:r>
          </a:p>
          <a:p>
            <a:r>
              <a:rPr lang="en-US" sz="1400" b="1" dirty="0"/>
              <a:t>  Obadiah</a:t>
            </a:r>
          </a:p>
        </p:txBody>
      </p:sp>
      <p:sp>
        <p:nvSpPr>
          <p:cNvPr id="108" name="TextBox 107"/>
          <p:cNvSpPr txBox="1"/>
          <p:nvPr/>
        </p:nvSpPr>
        <p:spPr>
          <a:xfrm>
            <a:off x="1066800" y="5943600"/>
            <a:ext cx="7364656" cy="584775"/>
          </a:xfrm>
          <a:prstGeom prst="rect">
            <a:avLst/>
          </a:prstGeom>
          <a:noFill/>
        </p:spPr>
        <p:txBody>
          <a:bodyPr wrap="square" rtlCol="0">
            <a:spAutoFit/>
          </a:bodyPr>
          <a:lstStyle/>
          <a:p>
            <a:r>
              <a:rPr lang="en-US" sz="1600" dirty="0"/>
              <a:t>God’s judgment of Edom and deliverance of Israel – prefigure Christ’s salvation and judgment .  </a:t>
            </a:r>
          </a:p>
        </p:txBody>
      </p:sp>
      <p:sp>
        <p:nvSpPr>
          <p:cNvPr id="112" name="TextBox 111"/>
          <p:cNvSpPr txBox="1"/>
          <p:nvPr/>
        </p:nvSpPr>
        <p:spPr>
          <a:xfrm>
            <a:off x="-152400" y="1676400"/>
            <a:ext cx="1676400" cy="1169551"/>
          </a:xfrm>
          <a:prstGeom prst="rect">
            <a:avLst/>
          </a:prstGeom>
          <a:noFill/>
        </p:spPr>
        <p:txBody>
          <a:bodyPr wrap="square" rtlCol="0">
            <a:spAutoFit/>
          </a:bodyPr>
          <a:lstStyle/>
          <a:p>
            <a:r>
              <a:rPr lang="en-US" sz="1400" dirty="0"/>
              <a:t>   Jacob &amp; Esau –</a:t>
            </a:r>
          </a:p>
          <a:p>
            <a:r>
              <a:rPr lang="en-US" sz="1400" dirty="0"/>
              <a:t>   from brothers</a:t>
            </a:r>
          </a:p>
          <a:p>
            <a:r>
              <a:rPr lang="en-US" sz="1400" dirty="0"/>
              <a:t>      to nations</a:t>
            </a:r>
          </a:p>
          <a:p>
            <a:r>
              <a:rPr lang="en-US" sz="1400" dirty="0"/>
              <a:t>  (read Gen. 25:</a:t>
            </a:r>
          </a:p>
          <a:p>
            <a:r>
              <a:rPr lang="en-US" sz="1400" dirty="0"/>
              <a:t>  22-26;36:7-8)</a:t>
            </a:r>
          </a:p>
        </p:txBody>
      </p:sp>
      <p:sp>
        <p:nvSpPr>
          <p:cNvPr id="4" name="TextBox 3">
            <a:extLst>
              <a:ext uri="{FF2B5EF4-FFF2-40B4-BE49-F238E27FC236}">
                <a16:creationId xmlns:a16="http://schemas.microsoft.com/office/drawing/2014/main" id="{D5B875FC-0425-6846-AB90-1D3FE6F84A51}"/>
              </a:ext>
            </a:extLst>
          </p:cNvPr>
          <p:cNvSpPr txBox="1"/>
          <p:nvPr/>
        </p:nvSpPr>
        <p:spPr>
          <a:xfrm>
            <a:off x="604837" y="597146"/>
            <a:ext cx="2251450" cy="369332"/>
          </a:xfrm>
          <a:prstGeom prst="rect">
            <a:avLst/>
          </a:prstGeom>
          <a:solidFill>
            <a:schemeClr val="accent1"/>
          </a:solidFill>
        </p:spPr>
        <p:txBody>
          <a:bodyPr wrap="none" rtlCol="0">
            <a:spAutoFit/>
          </a:bodyPr>
          <a:lstStyle/>
          <a:p>
            <a:r>
              <a:rPr lang="en-US" b="1" dirty="0"/>
              <a:t>“Servant of Yahweh”</a:t>
            </a:r>
          </a:p>
        </p:txBody>
      </p:sp>
      <p:sp>
        <p:nvSpPr>
          <p:cNvPr id="63" name="TextBox 62">
            <a:extLst>
              <a:ext uri="{FF2B5EF4-FFF2-40B4-BE49-F238E27FC236}">
                <a16:creationId xmlns:a16="http://schemas.microsoft.com/office/drawing/2014/main" id="{BFAD5E0D-7168-9348-983C-7D8CCD176223}"/>
              </a:ext>
            </a:extLst>
          </p:cNvPr>
          <p:cNvSpPr txBox="1"/>
          <p:nvPr/>
        </p:nvSpPr>
        <p:spPr>
          <a:xfrm>
            <a:off x="6571145" y="533400"/>
            <a:ext cx="1887055" cy="369332"/>
          </a:xfrm>
          <a:prstGeom prst="rect">
            <a:avLst/>
          </a:prstGeom>
          <a:solidFill>
            <a:schemeClr val="accent1"/>
          </a:solidFill>
        </p:spPr>
        <p:txBody>
          <a:bodyPr wrap="none" rtlCol="0">
            <a:spAutoFit/>
          </a:bodyPr>
          <a:lstStyle/>
          <a:p>
            <a:r>
              <a:rPr lang="en-US" b="1" dirty="0"/>
              <a:t>846 BC or 586 BC</a:t>
            </a:r>
          </a:p>
        </p:txBody>
      </p:sp>
    </p:spTree>
    <p:extLst>
      <p:ext uri="{BB962C8B-B14F-4D97-AF65-F5344CB8AC3E}">
        <p14:creationId xmlns:p14="http://schemas.microsoft.com/office/powerpoint/2010/main" val="1708154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fontScale="90000"/>
          </a:bodyPr>
          <a:lstStyle/>
          <a:p>
            <a:r>
              <a:rPr lang="en-US" dirty="0"/>
              <a:t>Comparison of Obadiah &amp; Jeremiah</a:t>
            </a:r>
          </a:p>
        </p:txBody>
      </p:sp>
      <p:sp>
        <p:nvSpPr>
          <p:cNvPr id="6" name="Rectangle 5"/>
          <p:cNvSpPr/>
          <p:nvPr/>
        </p:nvSpPr>
        <p:spPr>
          <a:xfrm>
            <a:off x="0" y="1112520"/>
            <a:ext cx="9144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a:off x="304800" y="1084933"/>
            <a:ext cx="1300356" cy="646331"/>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Obadiah 1</a:t>
            </a:r>
          </a:p>
          <a:p>
            <a:endParaRPr lang="en-US" b="1" dirty="0">
              <a:latin typeface="Arial" panose="020B0604020202020204" pitchFamily="34" charset="0"/>
              <a:cs typeface="Arial" panose="020B0604020202020204" pitchFamily="34" charset="0"/>
            </a:endParaRPr>
          </a:p>
        </p:txBody>
      </p:sp>
      <p:sp>
        <p:nvSpPr>
          <p:cNvPr id="8" name="TextBox 7"/>
          <p:cNvSpPr txBox="1"/>
          <p:nvPr/>
        </p:nvSpPr>
        <p:spPr>
          <a:xfrm>
            <a:off x="4648200" y="1045464"/>
            <a:ext cx="2359006"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Jeremiah 49</a:t>
            </a:r>
          </a:p>
        </p:txBody>
      </p:sp>
      <p:sp>
        <p:nvSpPr>
          <p:cNvPr id="4" name="TextBox 3"/>
          <p:cNvSpPr txBox="1"/>
          <p:nvPr/>
        </p:nvSpPr>
        <p:spPr>
          <a:xfrm>
            <a:off x="228600" y="1402080"/>
            <a:ext cx="4343400" cy="5539978"/>
          </a:xfrm>
          <a:prstGeom prst="rect">
            <a:avLst/>
          </a:prstGeom>
          <a:noFill/>
        </p:spPr>
        <p:txBody>
          <a:bodyPr wrap="square" rtlCol="0">
            <a:spAutoFit/>
          </a:bodyPr>
          <a:lstStyle/>
          <a:p>
            <a:r>
              <a:rPr lang="en-US" sz="1300" b="1" dirty="0">
                <a:solidFill>
                  <a:srgbClr val="FF0000"/>
                </a:solidFill>
                <a:latin typeface="Arial" panose="020B0604020202020204" pitchFamily="34" charset="0"/>
                <a:cs typeface="Arial" panose="020B0604020202020204" pitchFamily="34" charset="0"/>
              </a:rPr>
              <a:t>1</a:t>
            </a:r>
            <a:r>
              <a:rPr lang="en-US" sz="1300" dirty="0">
                <a:solidFill>
                  <a:srgbClr val="002060"/>
                </a:solidFill>
                <a:latin typeface="Arial" panose="020B0604020202020204" pitchFamily="34" charset="0"/>
                <a:cs typeface="Arial" panose="020B0604020202020204" pitchFamily="34" charset="0"/>
              </a:rPr>
              <a:t>  The vision of Obadiah. Thus says the Lord GOD concerning Edom  (We have heard a report from the LORD, And a messenger has been sent among the nations, saying, "Arise, and let us rise up against her for battle"):</a:t>
            </a:r>
          </a:p>
          <a:p>
            <a:r>
              <a:rPr lang="en-US" sz="1300" b="1" dirty="0">
                <a:solidFill>
                  <a:srgbClr val="FF0000"/>
                </a:solidFill>
                <a:latin typeface="Arial" panose="020B0604020202020204" pitchFamily="34" charset="0"/>
                <a:cs typeface="Arial" panose="020B0604020202020204" pitchFamily="34" charset="0"/>
              </a:rPr>
              <a:t>2</a:t>
            </a:r>
            <a:r>
              <a:rPr lang="en-US" sz="1300" dirty="0">
                <a:solidFill>
                  <a:srgbClr val="002060"/>
                </a:solidFill>
                <a:latin typeface="Arial" panose="020B0604020202020204" pitchFamily="34" charset="0"/>
                <a:cs typeface="Arial" panose="020B0604020202020204" pitchFamily="34" charset="0"/>
              </a:rPr>
              <a:t> "Behold, I will make you small among the nations; You shall be greatly despised.</a:t>
            </a:r>
          </a:p>
          <a:p>
            <a:r>
              <a:rPr lang="en-US" sz="1300" b="1" dirty="0">
                <a:solidFill>
                  <a:srgbClr val="FF0000"/>
                </a:solidFill>
                <a:latin typeface="Arial" panose="020B0604020202020204" pitchFamily="34" charset="0"/>
                <a:cs typeface="Arial" panose="020B0604020202020204" pitchFamily="34" charset="0"/>
              </a:rPr>
              <a:t>3</a:t>
            </a:r>
            <a:r>
              <a:rPr lang="en-US" sz="1300" dirty="0">
                <a:solidFill>
                  <a:srgbClr val="002060"/>
                </a:solidFill>
                <a:latin typeface="Arial" panose="020B0604020202020204" pitchFamily="34" charset="0"/>
                <a:cs typeface="Arial" panose="020B0604020202020204" pitchFamily="34" charset="0"/>
              </a:rPr>
              <a:t>  The pride of your heart has deceived you, You who dwell in the clefts of the rock, Whose habitation is high; You who say in your heart, 'Who will bring me down to the ground?‘   </a:t>
            </a:r>
            <a:r>
              <a:rPr lang="en-US" sz="1300" b="1" dirty="0">
                <a:solidFill>
                  <a:srgbClr val="FF0000"/>
                </a:solidFill>
                <a:latin typeface="Arial" panose="020B0604020202020204" pitchFamily="34" charset="0"/>
                <a:cs typeface="Arial" panose="020B0604020202020204" pitchFamily="34" charset="0"/>
              </a:rPr>
              <a:t>4</a:t>
            </a:r>
            <a:r>
              <a:rPr lang="en-US" sz="1300" dirty="0">
                <a:solidFill>
                  <a:srgbClr val="002060"/>
                </a:solidFill>
                <a:latin typeface="Arial" panose="020B0604020202020204" pitchFamily="34" charset="0"/>
                <a:cs typeface="Arial" panose="020B0604020202020204" pitchFamily="34" charset="0"/>
              </a:rPr>
              <a:t>  Though you ascend as high as the eagle, And though you set your nest among the stars, From there I will bring you down," says the LORD.</a:t>
            </a:r>
          </a:p>
          <a:p>
            <a:endParaRPr lang="en-US" sz="800" dirty="0">
              <a:solidFill>
                <a:srgbClr val="002060"/>
              </a:solidFill>
              <a:latin typeface="Arial" panose="020B0604020202020204" pitchFamily="34" charset="0"/>
              <a:cs typeface="Arial" panose="020B0604020202020204" pitchFamily="34" charset="0"/>
            </a:endParaRPr>
          </a:p>
          <a:p>
            <a:r>
              <a:rPr lang="en-US" sz="1300" b="1" dirty="0">
                <a:solidFill>
                  <a:srgbClr val="FF0000"/>
                </a:solidFill>
                <a:latin typeface="Arial" panose="020B0604020202020204" pitchFamily="34" charset="0"/>
                <a:cs typeface="Arial" panose="020B0604020202020204" pitchFamily="34" charset="0"/>
              </a:rPr>
              <a:t>5 </a:t>
            </a:r>
            <a:r>
              <a:rPr lang="en-US" sz="1300" dirty="0">
                <a:solidFill>
                  <a:srgbClr val="002060"/>
                </a:solidFill>
                <a:latin typeface="Arial" panose="020B0604020202020204" pitchFamily="34" charset="0"/>
                <a:cs typeface="Arial" panose="020B0604020202020204" pitchFamily="34" charset="0"/>
              </a:rPr>
              <a:t> "If thieves had come to you, If robbers by night - Oh, how you will be cut off! -Would they not have stolen till they had enough? If grape-gatherers had come to you, Would they not have left some gleanings?</a:t>
            </a:r>
          </a:p>
          <a:p>
            <a:endParaRPr lang="en-US" sz="800" b="1" dirty="0">
              <a:solidFill>
                <a:srgbClr val="FF0000"/>
              </a:solidFill>
              <a:latin typeface="Arial" panose="020B0604020202020204" pitchFamily="34" charset="0"/>
              <a:cs typeface="Arial" panose="020B0604020202020204" pitchFamily="34" charset="0"/>
            </a:endParaRPr>
          </a:p>
          <a:p>
            <a:r>
              <a:rPr lang="en-US" sz="1300" b="1" dirty="0">
                <a:solidFill>
                  <a:srgbClr val="FF0000"/>
                </a:solidFill>
                <a:latin typeface="Arial" panose="020B0604020202020204" pitchFamily="34" charset="0"/>
                <a:cs typeface="Arial" panose="020B0604020202020204" pitchFamily="34" charset="0"/>
              </a:rPr>
              <a:t>6 </a:t>
            </a:r>
            <a:r>
              <a:rPr lang="en-US" sz="1300" dirty="0">
                <a:solidFill>
                  <a:srgbClr val="002060"/>
                </a:solidFill>
                <a:latin typeface="Arial" panose="020B0604020202020204" pitchFamily="34" charset="0"/>
                <a:cs typeface="Arial" panose="020B0604020202020204" pitchFamily="34" charset="0"/>
              </a:rPr>
              <a:t> "Oh, how Esau shall be searched out! How his hidden treasures shall be sought after!</a:t>
            </a:r>
          </a:p>
          <a:p>
            <a:endParaRPr lang="en-US" sz="1300" dirty="0">
              <a:solidFill>
                <a:srgbClr val="002060"/>
              </a:solidFill>
              <a:latin typeface="Arial" panose="020B0604020202020204" pitchFamily="34" charset="0"/>
              <a:cs typeface="Arial" panose="020B0604020202020204" pitchFamily="34" charset="0"/>
            </a:endParaRPr>
          </a:p>
          <a:p>
            <a:endParaRPr lang="en-US" sz="800" dirty="0">
              <a:solidFill>
                <a:srgbClr val="002060"/>
              </a:solidFill>
              <a:latin typeface="Arial" panose="020B0604020202020204" pitchFamily="34" charset="0"/>
              <a:cs typeface="Arial" panose="020B0604020202020204" pitchFamily="34" charset="0"/>
            </a:endParaRPr>
          </a:p>
          <a:p>
            <a:r>
              <a:rPr lang="en-US" sz="1300" b="1" dirty="0">
                <a:solidFill>
                  <a:srgbClr val="FF0000"/>
                </a:solidFill>
                <a:latin typeface="Arial" panose="020B0604020202020204" pitchFamily="34" charset="0"/>
                <a:cs typeface="Arial" panose="020B0604020202020204" pitchFamily="34" charset="0"/>
              </a:rPr>
              <a:t>8</a:t>
            </a:r>
            <a:r>
              <a:rPr lang="en-US" sz="1300" dirty="0">
                <a:solidFill>
                  <a:srgbClr val="002060"/>
                </a:solidFill>
                <a:latin typeface="Arial" panose="020B0604020202020204" pitchFamily="34" charset="0"/>
                <a:cs typeface="Arial" panose="020B0604020202020204" pitchFamily="34" charset="0"/>
              </a:rPr>
              <a:t>  "Will I not in that day," says the LORD, "Even destroy the wise men from Edom, And understanding from the mountains of Esau?  </a:t>
            </a:r>
            <a:r>
              <a:rPr lang="en-US" sz="1300" b="1" dirty="0">
                <a:solidFill>
                  <a:srgbClr val="FF0000"/>
                </a:solidFill>
                <a:latin typeface="Arial" panose="020B0604020202020204" pitchFamily="34" charset="0"/>
                <a:cs typeface="Arial" panose="020B0604020202020204" pitchFamily="34" charset="0"/>
              </a:rPr>
              <a:t>9 </a:t>
            </a:r>
            <a:r>
              <a:rPr lang="en-US" sz="1300" dirty="0">
                <a:solidFill>
                  <a:srgbClr val="002060"/>
                </a:solidFill>
                <a:latin typeface="Arial" panose="020B0604020202020204" pitchFamily="34" charset="0"/>
                <a:cs typeface="Arial" panose="020B0604020202020204" pitchFamily="34" charset="0"/>
              </a:rPr>
              <a:t> Then your mighty men, O </a:t>
            </a:r>
            <a:r>
              <a:rPr lang="en-US" sz="1300" dirty="0" err="1">
                <a:solidFill>
                  <a:srgbClr val="002060"/>
                </a:solidFill>
                <a:latin typeface="Arial" panose="020B0604020202020204" pitchFamily="34" charset="0"/>
                <a:cs typeface="Arial" panose="020B0604020202020204" pitchFamily="34" charset="0"/>
              </a:rPr>
              <a:t>Teman</a:t>
            </a:r>
            <a:r>
              <a:rPr lang="en-US" sz="1300" dirty="0">
                <a:solidFill>
                  <a:srgbClr val="002060"/>
                </a:solidFill>
                <a:latin typeface="Arial" panose="020B0604020202020204" pitchFamily="34" charset="0"/>
                <a:cs typeface="Arial" panose="020B0604020202020204" pitchFamily="34" charset="0"/>
              </a:rPr>
              <a:t>, shall be dismayed, To the end that everyone from the mountains of Esau May be cut off by slaughter.</a:t>
            </a:r>
          </a:p>
        </p:txBody>
      </p:sp>
      <p:sp>
        <p:nvSpPr>
          <p:cNvPr id="5" name="TextBox 4"/>
          <p:cNvSpPr txBox="1"/>
          <p:nvPr/>
        </p:nvSpPr>
        <p:spPr>
          <a:xfrm>
            <a:off x="4648199" y="1397425"/>
            <a:ext cx="4343401" cy="5616922"/>
          </a:xfrm>
          <a:prstGeom prst="rect">
            <a:avLst/>
          </a:prstGeom>
          <a:noFill/>
        </p:spPr>
        <p:txBody>
          <a:bodyPr wrap="square" rtlCol="0">
            <a:spAutoFit/>
          </a:bodyPr>
          <a:lstStyle/>
          <a:p>
            <a:r>
              <a:rPr lang="en-US" sz="1300" b="1" dirty="0">
                <a:solidFill>
                  <a:srgbClr val="FF0000"/>
                </a:solidFill>
                <a:latin typeface="Arial" panose="020B0604020202020204" pitchFamily="34" charset="0"/>
                <a:cs typeface="Arial" panose="020B0604020202020204" pitchFamily="34" charset="0"/>
              </a:rPr>
              <a:t>14</a:t>
            </a:r>
            <a:r>
              <a:rPr lang="en-US" sz="1300" dirty="0">
                <a:solidFill>
                  <a:srgbClr val="002060"/>
                </a:solidFill>
                <a:latin typeface="Arial" panose="020B0604020202020204" pitchFamily="34" charset="0"/>
                <a:cs typeface="Arial" panose="020B0604020202020204" pitchFamily="34" charset="0"/>
              </a:rPr>
              <a:t>  I have heard a message from the LORD, And an ambassador has been sent to the nations: "Gather together, come against her, And rise up to battle!</a:t>
            </a:r>
          </a:p>
          <a:p>
            <a:endParaRPr lang="en-US" sz="1300" dirty="0">
              <a:solidFill>
                <a:srgbClr val="002060"/>
              </a:solidFill>
              <a:latin typeface="Arial" panose="020B0604020202020204" pitchFamily="34" charset="0"/>
              <a:cs typeface="Arial" panose="020B0604020202020204" pitchFamily="34" charset="0"/>
            </a:endParaRPr>
          </a:p>
          <a:p>
            <a:endParaRPr lang="en-US" sz="1300" dirty="0">
              <a:solidFill>
                <a:srgbClr val="002060"/>
              </a:solidFill>
              <a:latin typeface="Arial" panose="020B0604020202020204" pitchFamily="34" charset="0"/>
              <a:cs typeface="Arial" panose="020B0604020202020204" pitchFamily="34" charset="0"/>
            </a:endParaRPr>
          </a:p>
          <a:p>
            <a:r>
              <a:rPr lang="en-US" sz="1300" b="1" dirty="0">
                <a:solidFill>
                  <a:srgbClr val="FF0000"/>
                </a:solidFill>
                <a:latin typeface="Arial" panose="020B0604020202020204" pitchFamily="34" charset="0"/>
                <a:cs typeface="Arial" panose="020B0604020202020204" pitchFamily="34" charset="0"/>
              </a:rPr>
              <a:t>15 </a:t>
            </a:r>
            <a:r>
              <a:rPr lang="en-US" sz="1300" dirty="0">
                <a:solidFill>
                  <a:srgbClr val="002060"/>
                </a:solidFill>
                <a:latin typeface="Arial" panose="020B0604020202020204" pitchFamily="34" charset="0"/>
                <a:cs typeface="Arial" panose="020B0604020202020204" pitchFamily="34" charset="0"/>
              </a:rPr>
              <a:t> "For indeed, I will make you small among nations, and despised among men.  </a:t>
            </a:r>
          </a:p>
          <a:p>
            <a:r>
              <a:rPr lang="en-US" sz="1300" b="1" dirty="0">
                <a:solidFill>
                  <a:srgbClr val="FF0000"/>
                </a:solidFill>
                <a:latin typeface="Arial" panose="020B0604020202020204" pitchFamily="34" charset="0"/>
                <a:cs typeface="Arial" panose="020B0604020202020204" pitchFamily="34" charset="0"/>
              </a:rPr>
              <a:t>16</a:t>
            </a:r>
            <a:r>
              <a:rPr lang="en-US" sz="1300" dirty="0">
                <a:solidFill>
                  <a:srgbClr val="002060"/>
                </a:solidFill>
                <a:latin typeface="Arial" panose="020B0604020202020204" pitchFamily="34" charset="0"/>
                <a:cs typeface="Arial" panose="020B0604020202020204" pitchFamily="34" charset="0"/>
              </a:rPr>
              <a:t>  Your fierceness has deceived you, The pride of your heart, O you who dwell in the clefts of the rock,  Who hold the height of the hill!  Though you make your nest as high as the eagle, I will bring you down from there," says the LORD.</a:t>
            </a:r>
          </a:p>
          <a:p>
            <a:endParaRPr lang="en-US" sz="1300" dirty="0">
              <a:solidFill>
                <a:srgbClr val="002060"/>
              </a:solidFill>
              <a:latin typeface="Arial" panose="020B0604020202020204" pitchFamily="34" charset="0"/>
              <a:cs typeface="Arial" panose="020B0604020202020204" pitchFamily="34" charset="0"/>
            </a:endParaRPr>
          </a:p>
          <a:p>
            <a:endParaRPr lang="en-US" sz="800" dirty="0">
              <a:solidFill>
                <a:srgbClr val="002060"/>
              </a:solidFill>
              <a:latin typeface="Arial" panose="020B0604020202020204" pitchFamily="34" charset="0"/>
              <a:cs typeface="Arial" panose="020B0604020202020204" pitchFamily="34" charset="0"/>
            </a:endParaRPr>
          </a:p>
          <a:p>
            <a:r>
              <a:rPr lang="en-US" sz="1300" b="1" dirty="0">
                <a:solidFill>
                  <a:srgbClr val="FF0000"/>
                </a:solidFill>
                <a:latin typeface="Arial" panose="020B0604020202020204" pitchFamily="34" charset="0"/>
                <a:cs typeface="Arial" panose="020B0604020202020204" pitchFamily="34" charset="0"/>
              </a:rPr>
              <a:t>9</a:t>
            </a:r>
            <a:r>
              <a:rPr lang="en-US" sz="1300" dirty="0">
                <a:solidFill>
                  <a:srgbClr val="002060"/>
                </a:solidFill>
                <a:latin typeface="Arial" panose="020B0604020202020204" pitchFamily="34" charset="0"/>
                <a:cs typeface="Arial" panose="020B0604020202020204" pitchFamily="34" charset="0"/>
              </a:rPr>
              <a:t>  If grape-gatherers came to you, Would they not leave some gleaning grapes? If thieves by night, Would they not destroy until they have enough?</a:t>
            </a:r>
          </a:p>
          <a:p>
            <a:pPr marL="228600" indent="-228600">
              <a:buAutoNum type="arabicPlain" startAt="9"/>
            </a:pPr>
            <a:endParaRPr lang="en-US" sz="1300" dirty="0">
              <a:solidFill>
                <a:srgbClr val="002060"/>
              </a:solidFill>
              <a:latin typeface="Arial" panose="020B0604020202020204" pitchFamily="34" charset="0"/>
              <a:cs typeface="Arial" panose="020B0604020202020204" pitchFamily="34" charset="0"/>
            </a:endParaRPr>
          </a:p>
          <a:p>
            <a:endParaRPr lang="en-US" sz="800" b="1" dirty="0">
              <a:solidFill>
                <a:srgbClr val="FF0000"/>
              </a:solidFill>
              <a:latin typeface="Arial" panose="020B0604020202020204" pitchFamily="34" charset="0"/>
              <a:cs typeface="Arial" panose="020B0604020202020204" pitchFamily="34" charset="0"/>
            </a:endParaRPr>
          </a:p>
          <a:p>
            <a:r>
              <a:rPr lang="en-US" sz="1300" b="1" dirty="0">
                <a:solidFill>
                  <a:srgbClr val="FF0000"/>
                </a:solidFill>
                <a:latin typeface="Arial" panose="020B0604020202020204" pitchFamily="34" charset="0"/>
                <a:cs typeface="Arial" panose="020B0604020202020204" pitchFamily="34" charset="0"/>
              </a:rPr>
              <a:t>10</a:t>
            </a:r>
            <a:r>
              <a:rPr lang="en-US" sz="1300" dirty="0">
                <a:solidFill>
                  <a:srgbClr val="002060"/>
                </a:solidFill>
                <a:latin typeface="Arial" panose="020B0604020202020204" pitchFamily="34" charset="0"/>
                <a:cs typeface="Arial" panose="020B0604020202020204" pitchFamily="34" charset="0"/>
              </a:rPr>
              <a:t>  But I have made Esau bare; I have uncovered his secret places, And he shall not be able to hide himself. His descendants are plundered. </a:t>
            </a:r>
          </a:p>
          <a:p>
            <a:endParaRPr lang="en-US" sz="800" dirty="0">
              <a:solidFill>
                <a:srgbClr val="002060"/>
              </a:solidFill>
              <a:latin typeface="Arial" panose="020B0604020202020204" pitchFamily="34" charset="0"/>
              <a:cs typeface="Arial" panose="020B0604020202020204" pitchFamily="34" charset="0"/>
            </a:endParaRPr>
          </a:p>
          <a:p>
            <a:r>
              <a:rPr lang="en-US" sz="1300" b="1" dirty="0">
                <a:solidFill>
                  <a:srgbClr val="FF0000"/>
                </a:solidFill>
                <a:latin typeface="Arial" panose="020B0604020202020204" pitchFamily="34" charset="0"/>
                <a:cs typeface="Arial" panose="020B0604020202020204" pitchFamily="34" charset="0"/>
              </a:rPr>
              <a:t>7</a:t>
            </a:r>
            <a:r>
              <a:rPr lang="en-US" sz="1300" dirty="0">
                <a:solidFill>
                  <a:srgbClr val="002060"/>
                </a:solidFill>
                <a:latin typeface="Arial" panose="020B0604020202020204" pitchFamily="34" charset="0"/>
                <a:cs typeface="Arial" panose="020B0604020202020204" pitchFamily="34" charset="0"/>
              </a:rPr>
              <a:t>  Against Edom. Thus says the LORD of hosts: "Is wisdom no more in </a:t>
            </a:r>
            <a:r>
              <a:rPr lang="en-US" sz="1300" dirty="0" err="1">
                <a:solidFill>
                  <a:srgbClr val="002060"/>
                </a:solidFill>
                <a:latin typeface="Arial" panose="020B0604020202020204" pitchFamily="34" charset="0"/>
                <a:cs typeface="Arial" panose="020B0604020202020204" pitchFamily="34" charset="0"/>
              </a:rPr>
              <a:t>Teman</a:t>
            </a:r>
            <a:r>
              <a:rPr lang="en-US" sz="1300" dirty="0">
                <a:solidFill>
                  <a:srgbClr val="002060"/>
                </a:solidFill>
                <a:latin typeface="Arial" panose="020B0604020202020204" pitchFamily="34" charset="0"/>
                <a:cs typeface="Arial" panose="020B0604020202020204" pitchFamily="34" charset="0"/>
              </a:rPr>
              <a:t>? Has counsel perished from the prudent? Has their wisdom vanished? </a:t>
            </a:r>
          </a:p>
          <a:p>
            <a:endParaRPr lang="en-US" sz="1300" dirty="0">
              <a:solidFill>
                <a:srgbClr val="002060"/>
              </a:solidFill>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65806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1180"/>
            <a:ext cx="8229600" cy="1252728"/>
          </a:xfrm>
        </p:spPr>
        <p:txBody>
          <a:bodyPr/>
          <a:lstStyle/>
          <a:p>
            <a:pPr algn="ctr"/>
            <a:r>
              <a:rPr lang="en-US" dirty="0"/>
              <a:t>Obadiah</a:t>
            </a:r>
          </a:p>
        </p:txBody>
      </p:sp>
      <p:sp>
        <p:nvSpPr>
          <p:cNvPr id="3" name="Content Placeholder 2"/>
          <p:cNvSpPr>
            <a:spLocks noGrp="1"/>
          </p:cNvSpPr>
          <p:nvPr>
            <p:ph idx="1"/>
          </p:nvPr>
        </p:nvSpPr>
        <p:spPr>
          <a:xfrm>
            <a:off x="762000" y="13716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dirty="0"/>
              <a:t>                                     From God's Masterwork - Swindoll</a:t>
            </a:r>
          </a:p>
        </p:txBody>
      </p:sp>
      <p:cxnSp>
        <p:nvCxnSpPr>
          <p:cNvPr id="5" name="Straight Connector 4"/>
          <p:cNvCxnSpPr/>
          <p:nvPr/>
        </p:nvCxnSpPr>
        <p:spPr>
          <a:xfrm rot="5400000">
            <a:off x="38100" y="2476500"/>
            <a:ext cx="2209800" cy="152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315200" y="2514600"/>
            <a:ext cx="2133600" cy="152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6800" y="3657600"/>
            <a:ext cx="7239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81000" y="5105400"/>
            <a:ext cx="2895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858000" y="5105400"/>
            <a:ext cx="2895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66800" y="6553200"/>
            <a:ext cx="7239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44196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0" y="54102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477000" y="3429000"/>
            <a:ext cx="1371600" cy="369332"/>
          </a:xfrm>
          <a:prstGeom prst="rect">
            <a:avLst/>
          </a:prstGeom>
          <a:noFill/>
        </p:spPr>
        <p:txBody>
          <a:bodyPr wrap="square" rtlCol="0">
            <a:spAutoFit/>
          </a:bodyPr>
          <a:lstStyle/>
          <a:p>
            <a:r>
              <a:rPr lang="en-US" b="1" dirty="0"/>
              <a:t> </a:t>
            </a:r>
          </a:p>
        </p:txBody>
      </p:sp>
      <p:sp>
        <p:nvSpPr>
          <p:cNvPr id="84" name="TextBox 83"/>
          <p:cNvSpPr txBox="1"/>
          <p:nvPr/>
        </p:nvSpPr>
        <p:spPr>
          <a:xfrm>
            <a:off x="1219200" y="4038600"/>
            <a:ext cx="2438400" cy="369332"/>
          </a:xfrm>
          <a:prstGeom prst="rect">
            <a:avLst/>
          </a:prstGeom>
          <a:noFill/>
        </p:spPr>
        <p:txBody>
          <a:bodyPr wrap="square" rtlCol="0">
            <a:spAutoFit/>
          </a:bodyPr>
          <a:lstStyle/>
          <a:p>
            <a:r>
              <a:rPr lang="en-US" b="1" dirty="0"/>
              <a:t>    </a:t>
            </a:r>
          </a:p>
        </p:txBody>
      </p:sp>
      <p:sp>
        <p:nvSpPr>
          <p:cNvPr id="99" name="TextBox 98"/>
          <p:cNvSpPr txBox="1"/>
          <p:nvPr/>
        </p:nvSpPr>
        <p:spPr>
          <a:xfrm>
            <a:off x="-228600" y="5029200"/>
            <a:ext cx="1676400" cy="307777"/>
          </a:xfrm>
          <a:prstGeom prst="rect">
            <a:avLst/>
          </a:prstGeom>
          <a:noFill/>
        </p:spPr>
        <p:txBody>
          <a:bodyPr wrap="square" rtlCol="0">
            <a:spAutoFit/>
          </a:bodyPr>
          <a:lstStyle/>
          <a:p>
            <a:r>
              <a:rPr lang="en-US" sz="1400" b="1" i="1" dirty="0"/>
              <a:t>       </a:t>
            </a:r>
          </a:p>
        </p:txBody>
      </p:sp>
      <p:sp>
        <p:nvSpPr>
          <p:cNvPr id="100" name="TextBox 99"/>
          <p:cNvSpPr txBox="1"/>
          <p:nvPr/>
        </p:nvSpPr>
        <p:spPr>
          <a:xfrm>
            <a:off x="0" y="5410200"/>
            <a:ext cx="1600200" cy="307777"/>
          </a:xfrm>
          <a:prstGeom prst="rect">
            <a:avLst/>
          </a:prstGeom>
          <a:noFill/>
        </p:spPr>
        <p:txBody>
          <a:bodyPr wrap="square" rtlCol="0">
            <a:spAutoFit/>
          </a:bodyPr>
          <a:lstStyle/>
          <a:p>
            <a:r>
              <a:rPr lang="en-US" sz="1400" b="1" i="1" dirty="0"/>
              <a:t> </a:t>
            </a:r>
          </a:p>
        </p:txBody>
      </p:sp>
      <p:sp>
        <p:nvSpPr>
          <p:cNvPr id="56" name="TextBox 55"/>
          <p:cNvSpPr txBox="1"/>
          <p:nvPr/>
        </p:nvSpPr>
        <p:spPr>
          <a:xfrm>
            <a:off x="1447800"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83" name="TextBox 82"/>
          <p:cNvSpPr txBox="1"/>
          <p:nvPr/>
        </p:nvSpPr>
        <p:spPr>
          <a:xfrm rot="10800000" flipV="1">
            <a:off x="0" y="5898921"/>
            <a:ext cx="1219200" cy="307777"/>
          </a:xfrm>
          <a:prstGeom prst="rect">
            <a:avLst/>
          </a:prstGeom>
          <a:noFill/>
        </p:spPr>
        <p:txBody>
          <a:bodyPr wrap="square" rtlCol="0">
            <a:spAutoFit/>
          </a:bodyPr>
          <a:lstStyle/>
          <a:p>
            <a:r>
              <a:rPr lang="en-US" sz="1400" b="1" i="1" dirty="0"/>
              <a:t>  </a:t>
            </a:r>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dirty="0"/>
              <a:t>  </a:t>
            </a:r>
          </a:p>
        </p:txBody>
      </p:sp>
      <p:cxnSp>
        <p:nvCxnSpPr>
          <p:cNvPr id="64" name="Straight Connector 63"/>
          <p:cNvCxnSpPr/>
          <p:nvPr/>
        </p:nvCxnSpPr>
        <p:spPr>
          <a:xfrm rot="5400000">
            <a:off x="2590800" y="2514600"/>
            <a:ext cx="2133600" cy="1524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0" y="4648200"/>
            <a:ext cx="1676400" cy="338554"/>
          </a:xfrm>
          <a:prstGeom prst="rect">
            <a:avLst/>
          </a:prstGeom>
          <a:noFill/>
        </p:spPr>
        <p:txBody>
          <a:bodyPr wrap="square" rtlCol="0">
            <a:spAutoFit/>
          </a:bodyPr>
          <a:lstStyle/>
          <a:p>
            <a:r>
              <a:rPr lang="en-US" sz="1600" b="1" i="1" dirty="0"/>
              <a:t>    </a:t>
            </a:r>
            <a:endParaRPr lang="en-US" b="1" i="1" dirty="0"/>
          </a:p>
        </p:txBody>
      </p:sp>
      <p:sp>
        <p:nvSpPr>
          <p:cNvPr id="115" name="TextBox 114"/>
          <p:cNvSpPr txBox="1"/>
          <p:nvPr/>
        </p:nvSpPr>
        <p:spPr>
          <a:xfrm>
            <a:off x="1447800" y="3048000"/>
            <a:ext cx="1219200" cy="615553"/>
          </a:xfrm>
          <a:prstGeom prst="rect">
            <a:avLst/>
          </a:prstGeom>
          <a:noFill/>
        </p:spPr>
        <p:txBody>
          <a:bodyPr wrap="square" rtlCol="0">
            <a:spAutoFit/>
          </a:bodyPr>
          <a:lstStyle/>
          <a:p>
            <a:r>
              <a:rPr lang="en-US" dirty="0"/>
              <a:t>       </a:t>
            </a:r>
            <a:r>
              <a:rPr lang="en-US" sz="1600" dirty="0"/>
              <a:t>Verses</a:t>
            </a:r>
          </a:p>
          <a:p>
            <a:r>
              <a:rPr lang="en-US" sz="1600" dirty="0"/>
              <a:t>            1-9</a:t>
            </a:r>
          </a:p>
        </p:txBody>
      </p:sp>
      <p:sp>
        <p:nvSpPr>
          <p:cNvPr id="118" name="TextBox 117"/>
          <p:cNvSpPr txBox="1"/>
          <p:nvPr/>
        </p:nvSpPr>
        <p:spPr>
          <a:xfrm>
            <a:off x="6477000" y="3048000"/>
            <a:ext cx="2057400" cy="584775"/>
          </a:xfrm>
          <a:prstGeom prst="rect">
            <a:avLst/>
          </a:prstGeom>
          <a:noFill/>
        </p:spPr>
        <p:txBody>
          <a:bodyPr wrap="square" rtlCol="0">
            <a:spAutoFit/>
          </a:bodyPr>
          <a:lstStyle/>
          <a:p>
            <a:r>
              <a:rPr lang="en-US" sz="1600" dirty="0"/>
              <a:t>           Verses</a:t>
            </a:r>
          </a:p>
          <a:p>
            <a:r>
              <a:rPr lang="en-US" sz="1600" dirty="0"/>
              <a:t>             15-21</a:t>
            </a:r>
          </a:p>
        </p:txBody>
      </p:sp>
      <p:sp>
        <p:nvSpPr>
          <p:cNvPr id="132" name="TextBox 131"/>
          <p:cNvSpPr txBox="1"/>
          <p:nvPr/>
        </p:nvSpPr>
        <p:spPr>
          <a:xfrm>
            <a:off x="1676400" y="4038600"/>
            <a:ext cx="1676400" cy="369332"/>
          </a:xfrm>
          <a:prstGeom prst="rect">
            <a:avLst/>
          </a:prstGeom>
          <a:noFill/>
        </p:spPr>
        <p:txBody>
          <a:bodyPr wrap="square" rtlCol="0">
            <a:spAutoFit/>
          </a:bodyPr>
          <a:lstStyle/>
          <a:p>
            <a:r>
              <a:rPr lang="en-US" dirty="0"/>
              <a:t>           </a:t>
            </a:r>
          </a:p>
        </p:txBody>
      </p:sp>
      <p:sp>
        <p:nvSpPr>
          <p:cNvPr id="144" name="TextBox 143"/>
          <p:cNvSpPr txBox="1"/>
          <p:nvPr/>
        </p:nvSpPr>
        <p:spPr>
          <a:xfrm>
            <a:off x="5486400" y="4038600"/>
            <a:ext cx="2362200" cy="369332"/>
          </a:xfrm>
          <a:prstGeom prst="rect">
            <a:avLst/>
          </a:prstGeom>
          <a:noFill/>
        </p:spPr>
        <p:txBody>
          <a:bodyPr wrap="square" rtlCol="0">
            <a:spAutoFit/>
          </a:bodyPr>
          <a:lstStyle/>
          <a:p>
            <a:r>
              <a:rPr lang="en-US" dirty="0"/>
              <a:t>       </a:t>
            </a:r>
          </a:p>
        </p:txBody>
      </p:sp>
      <p:sp>
        <p:nvSpPr>
          <p:cNvPr id="145" name="TextBox 144"/>
          <p:cNvSpPr txBox="1"/>
          <p:nvPr/>
        </p:nvSpPr>
        <p:spPr>
          <a:xfrm>
            <a:off x="3276600" y="1524000"/>
            <a:ext cx="1676400" cy="369332"/>
          </a:xfrm>
          <a:prstGeom prst="rect">
            <a:avLst/>
          </a:prstGeom>
          <a:noFill/>
        </p:spPr>
        <p:txBody>
          <a:bodyPr wrap="square" rtlCol="0">
            <a:spAutoFit/>
          </a:bodyPr>
          <a:lstStyle/>
          <a:p>
            <a:r>
              <a:rPr lang="en-US" b="1" dirty="0"/>
              <a:t>                        </a:t>
            </a:r>
            <a:endParaRPr lang="en-US" b="1" i="1" dirty="0"/>
          </a:p>
        </p:txBody>
      </p:sp>
      <p:sp>
        <p:nvSpPr>
          <p:cNvPr id="146" name="TextBox 145"/>
          <p:cNvSpPr txBox="1"/>
          <p:nvPr/>
        </p:nvSpPr>
        <p:spPr>
          <a:xfrm>
            <a:off x="5562600" y="1524000"/>
            <a:ext cx="2286000" cy="369332"/>
          </a:xfrm>
          <a:prstGeom prst="rect">
            <a:avLst/>
          </a:prstGeom>
          <a:noFill/>
        </p:spPr>
        <p:txBody>
          <a:bodyPr wrap="square" rtlCol="0">
            <a:spAutoFit/>
          </a:bodyPr>
          <a:lstStyle/>
          <a:p>
            <a:r>
              <a:rPr lang="en-US" b="1" i="1" dirty="0"/>
              <a:t>         </a:t>
            </a:r>
          </a:p>
        </p:txBody>
      </p:sp>
      <p:sp>
        <p:nvSpPr>
          <p:cNvPr id="147" name="TextBox 146"/>
          <p:cNvSpPr txBox="1"/>
          <p:nvPr/>
        </p:nvSpPr>
        <p:spPr>
          <a:xfrm rot="294979">
            <a:off x="990600" y="1981200"/>
            <a:ext cx="461665" cy="1436132"/>
          </a:xfrm>
          <a:prstGeom prst="rect">
            <a:avLst/>
          </a:prstGeom>
          <a:noFill/>
        </p:spPr>
        <p:txBody>
          <a:bodyPr vert="vert270" wrap="square" rtlCol="0">
            <a:spAutoFit/>
          </a:bodyPr>
          <a:lstStyle/>
          <a:p>
            <a:r>
              <a:rPr lang="en-US" dirty="0"/>
              <a:t> </a:t>
            </a:r>
          </a:p>
        </p:txBody>
      </p:sp>
      <p:sp>
        <p:nvSpPr>
          <p:cNvPr id="155" name="TextBox 154"/>
          <p:cNvSpPr txBox="1"/>
          <p:nvPr/>
        </p:nvSpPr>
        <p:spPr>
          <a:xfrm>
            <a:off x="6629400" y="2057400"/>
            <a:ext cx="1600200" cy="338554"/>
          </a:xfrm>
          <a:prstGeom prst="rect">
            <a:avLst/>
          </a:prstGeom>
          <a:noFill/>
        </p:spPr>
        <p:txBody>
          <a:bodyPr wrap="square" rtlCol="0">
            <a:spAutoFit/>
          </a:bodyPr>
          <a:lstStyle/>
          <a:p>
            <a:r>
              <a:rPr lang="en-US" sz="1600" dirty="0"/>
              <a:t> </a:t>
            </a:r>
          </a:p>
        </p:txBody>
      </p:sp>
      <p:sp>
        <p:nvSpPr>
          <p:cNvPr id="188" name="TextBox 187"/>
          <p:cNvSpPr txBox="1"/>
          <p:nvPr/>
        </p:nvSpPr>
        <p:spPr>
          <a:xfrm>
            <a:off x="5257800" y="4343400"/>
            <a:ext cx="2819400" cy="369332"/>
          </a:xfrm>
          <a:prstGeom prst="rect">
            <a:avLst/>
          </a:prstGeom>
          <a:noFill/>
        </p:spPr>
        <p:txBody>
          <a:bodyPr wrap="square" rtlCol="0">
            <a:spAutoFit/>
          </a:bodyPr>
          <a:lstStyle/>
          <a:p>
            <a:r>
              <a:rPr lang="en-US" dirty="0"/>
              <a:t> </a:t>
            </a:r>
          </a:p>
        </p:txBody>
      </p:sp>
      <p:cxnSp>
        <p:nvCxnSpPr>
          <p:cNvPr id="53" name="Straight Connector 52"/>
          <p:cNvCxnSpPr/>
          <p:nvPr/>
        </p:nvCxnSpPr>
        <p:spPr>
          <a:xfrm rot="5400000">
            <a:off x="5029200" y="2514600"/>
            <a:ext cx="2133600" cy="1524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267200" y="3048000"/>
            <a:ext cx="2112279" cy="584775"/>
          </a:xfrm>
          <a:prstGeom prst="rect">
            <a:avLst/>
          </a:prstGeom>
          <a:noFill/>
        </p:spPr>
        <p:txBody>
          <a:bodyPr wrap="square" rtlCol="0">
            <a:spAutoFit/>
          </a:bodyPr>
          <a:lstStyle/>
          <a:p>
            <a:r>
              <a:rPr lang="en-US" sz="1600" dirty="0"/>
              <a:t>Verses</a:t>
            </a:r>
          </a:p>
          <a:p>
            <a:r>
              <a:rPr lang="en-US" sz="1600" dirty="0"/>
              <a:t>  10-14</a:t>
            </a:r>
          </a:p>
        </p:txBody>
      </p:sp>
      <p:sp>
        <p:nvSpPr>
          <p:cNvPr id="37" name="TextBox 36"/>
          <p:cNvSpPr txBox="1"/>
          <p:nvPr/>
        </p:nvSpPr>
        <p:spPr>
          <a:xfrm>
            <a:off x="1219200" y="1676400"/>
            <a:ext cx="2590800" cy="830997"/>
          </a:xfrm>
          <a:prstGeom prst="rect">
            <a:avLst/>
          </a:prstGeom>
          <a:noFill/>
        </p:spPr>
        <p:txBody>
          <a:bodyPr wrap="square" rtlCol="0">
            <a:spAutoFit/>
          </a:bodyPr>
          <a:lstStyle/>
          <a:p>
            <a:r>
              <a:rPr lang="en-US" sz="1600" dirty="0">
                <a:latin typeface="Arial Black" pitchFamily="34" charset="0"/>
              </a:rPr>
              <a:t>  Edom’s Humiliation</a:t>
            </a:r>
          </a:p>
          <a:p>
            <a:r>
              <a:rPr lang="en-US" sz="1600" dirty="0">
                <a:latin typeface="Arial Black" pitchFamily="34" charset="0"/>
              </a:rPr>
              <a:t>             and</a:t>
            </a:r>
          </a:p>
          <a:p>
            <a:r>
              <a:rPr lang="en-US" sz="1600" dirty="0">
                <a:latin typeface="Arial Black" pitchFamily="34" charset="0"/>
              </a:rPr>
              <a:t>      Destruction</a:t>
            </a:r>
          </a:p>
        </p:txBody>
      </p:sp>
      <p:sp>
        <p:nvSpPr>
          <p:cNvPr id="38" name="TextBox 37"/>
          <p:cNvSpPr txBox="1"/>
          <p:nvPr/>
        </p:nvSpPr>
        <p:spPr>
          <a:xfrm>
            <a:off x="3962400" y="1676400"/>
            <a:ext cx="1872500" cy="830997"/>
          </a:xfrm>
          <a:prstGeom prst="rect">
            <a:avLst/>
          </a:prstGeom>
          <a:noFill/>
        </p:spPr>
        <p:txBody>
          <a:bodyPr wrap="square" rtlCol="0">
            <a:spAutoFit/>
          </a:bodyPr>
          <a:lstStyle/>
          <a:p>
            <a:r>
              <a:rPr lang="en-US" sz="1600" dirty="0">
                <a:latin typeface="Arial Black" pitchFamily="34" charset="0"/>
              </a:rPr>
              <a:t>Edom’s Cruelty</a:t>
            </a:r>
          </a:p>
          <a:p>
            <a:r>
              <a:rPr lang="en-US" sz="1600" dirty="0">
                <a:latin typeface="Arial Black" pitchFamily="34" charset="0"/>
              </a:rPr>
              <a:t>         and</a:t>
            </a:r>
          </a:p>
          <a:p>
            <a:r>
              <a:rPr lang="en-US" sz="1600" dirty="0">
                <a:latin typeface="Arial Black" pitchFamily="34" charset="0"/>
              </a:rPr>
              <a:t>       Crimes</a:t>
            </a:r>
          </a:p>
        </p:txBody>
      </p:sp>
      <p:sp>
        <p:nvSpPr>
          <p:cNvPr id="39" name="TextBox 38"/>
          <p:cNvSpPr txBox="1"/>
          <p:nvPr/>
        </p:nvSpPr>
        <p:spPr>
          <a:xfrm>
            <a:off x="6400800" y="1676400"/>
            <a:ext cx="1986723" cy="584775"/>
          </a:xfrm>
          <a:prstGeom prst="rect">
            <a:avLst/>
          </a:prstGeom>
          <a:noFill/>
        </p:spPr>
        <p:txBody>
          <a:bodyPr wrap="square" rtlCol="0">
            <a:spAutoFit/>
          </a:bodyPr>
          <a:lstStyle/>
          <a:p>
            <a:r>
              <a:rPr lang="en-US" sz="1600" dirty="0">
                <a:latin typeface="Arial Black" pitchFamily="34" charset="0"/>
              </a:rPr>
              <a:t>Edom and the</a:t>
            </a:r>
          </a:p>
          <a:p>
            <a:r>
              <a:rPr lang="en-US" sz="1600" dirty="0">
                <a:latin typeface="Arial Black" pitchFamily="34" charset="0"/>
              </a:rPr>
              <a:t>Day of the Lord</a:t>
            </a:r>
          </a:p>
        </p:txBody>
      </p:sp>
      <p:cxnSp>
        <p:nvCxnSpPr>
          <p:cNvPr id="40" name="Straight Connector 39"/>
          <p:cNvCxnSpPr/>
          <p:nvPr/>
        </p:nvCxnSpPr>
        <p:spPr>
          <a:xfrm>
            <a:off x="0" y="40386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51054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59436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52400" y="3733800"/>
            <a:ext cx="861711" cy="338554"/>
          </a:xfrm>
          <a:prstGeom prst="rect">
            <a:avLst/>
          </a:prstGeom>
          <a:noFill/>
        </p:spPr>
        <p:txBody>
          <a:bodyPr wrap="square" rtlCol="0">
            <a:spAutoFit/>
          </a:bodyPr>
          <a:lstStyle/>
          <a:p>
            <a:r>
              <a:rPr lang="en-US" sz="1600" b="1" dirty="0"/>
              <a:t>Portent</a:t>
            </a:r>
          </a:p>
        </p:txBody>
      </p:sp>
      <p:sp>
        <p:nvSpPr>
          <p:cNvPr id="46" name="TextBox 45"/>
          <p:cNvSpPr txBox="1"/>
          <p:nvPr/>
        </p:nvSpPr>
        <p:spPr>
          <a:xfrm>
            <a:off x="1524000" y="3733800"/>
            <a:ext cx="1447800" cy="338554"/>
          </a:xfrm>
          <a:prstGeom prst="rect">
            <a:avLst/>
          </a:prstGeom>
          <a:noFill/>
        </p:spPr>
        <p:txBody>
          <a:bodyPr wrap="square" rtlCol="0">
            <a:spAutoFit/>
          </a:bodyPr>
          <a:lstStyle/>
          <a:p>
            <a:r>
              <a:rPr lang="en-US" sz="1600" dirty="0"/>
              <a:t>     Prediction</a:t>
            </a:r>
          </a:p>
        </p:txBody>
      </p:sp>
      <p:cxnSp>
        <p:nvCxnSpPr>
          <p:cNvPr id="47" name="Straight Connector 46"/>
          <p:cNvCxnSpPr/>
          <p:nvPr/>
        </p:nvCxnSpPr>
        <p:spPr>
          <a:xfrm rot="5400000">
            <a:off x="2857500" y="4381500"/>
            <a:ext cx="14478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5257800" y="4343400"/>
            <a:ext cx="1524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886200" y="3733800"/>
            <a:ext cx="1524000" cy="338554"/>
          </a:xfrm>
          <a:prstGeom prst="rect">
            <a:avLst/>
          </a:prstGeom>
          <a:noFill/>
        </p:spPr>
        <p:txBody>
          <a:bodyPr wrap="square" rtlCol="0">
            <a:spAutoFit/>
          </a:bodyPr>
          <a:lstStyle/>
          <a:p>
            <a:r>
              <a:rPr lang="en-US" sz="1600" dirty="0"/>
              <a:t>   Denunciation</a:t>
            </a:r>
          </a:p>
        </p:txBody>
      </p:sp>
      <p:sp>
        <p:nvSpPr>
          <p:cNvPr id="52" name="TextBox 51"/>
          <p:cNvSpPr txBox="1"/>
          <p:nvPr/>
        </p:nvSpPr>
        <p:spPr>
          <a:xfrm>
            <a:off x="5867400" y="3733800"/>
            <a:ext cx="2057400" cy="338554"/>
          </a:xfrm>
          <a:prstGeom prst="rect">
            <a:avLst/>
          </a:prstGeom>
          <a:noFill/>
        </p:spPr>
        <p:txBody>
          <a:bodyPr wrap="square" rtlCol="0">
            <a:spAutoFit/>
          </a:bodyPr>
          <a:lstStyle/>
          <a:p>
            <a:r>
              <a:rPr lang="en-US" sz="1600" dirty="0"/>
              <a:t>             Consummation</a:t>
            </a:r>
          </a:p>
        </p:txBody>
      </p:sp>
      <p:sp>
        <p:nvSpPr>
          <p:cNvPr id="55" name="TextBox 54"/>
          <p:cNvSpPr txBox="1"/>
          <p:nvPr/>
        </p:nvSpPr>
        <p:spPr>
          <a:xfrm>
            <a:off x="152400" y="4114800"/>
            <a:ext cx="914400" cy="338554"/>
          </a:xfrm>
          <a:prstGeom prst="rect">
            <a:avLst/>
          </a:prstGeom>
          <a:noFill/>
        </p:spPr>
        <p:txBody>
          <a:bodyPr wrap="square" rtlCol="0">
            <a:spAutoFit/>
          </a:bodyPr>
          <a:lstStyle/>
          <a:p>
            <a:r>
              <a:rPr lang="en-US" sz="1600" b="1" dirty="0"/>
              <a:t>   Event</a:t>
            </a:r>
          </a:p>
        </p:txBody>
      </p:sp>
      <p:sp>
        <p:nvSpPr>
          <p:cNvPr id="57" name="TextBox 56"/>
          <p:cNvSpPr txBox="1"/>
          <p:nvPr/>
        </p:nvSpPr>
        <p:spPr>
          <a:xfrm>
            <a:off x="1447800" y="4038600"/>
            <a:ext cx="1981200" cy="338554"/>
          </a:xfrm>
          <a:prstGeom prst="rect">
            <a:avLst/>
          </a:prstGeom>
          <a:noFill/>
        </p:spPr>
        <p:txBody>
          <a:bodyPr wrap="square" rtlCol="0">
            <a:spAutoFit/>
          </a:bodyPr>
          <a:lstStyle/>
          <a:p>
            <a:r>
              <a:rPr lang="en-US" sz="1600" b="1" dirty="0"/>
              <a:t> What </a:t>
            </a:r>
            <a:r>
              <a:rPr lang="en-US" sz="1600" dirty="0"/>
              <a:t>will happen</a:t>
            </a:r>
          </a:p>
        </p:txBody>
      </p:sp>
      <p:sp>
        <p:nvSpPr>
          <p:cNvPr id="59" name="TextBox 58"/>
          <p:cNvSpPr txBox="1"/>
          <p:nvPr/>
        </p:nvSpPr>
        <p:spPr>
          <a:xfrm>
            <a:off x="3810000" y="4038600"/>
            <a:ext cx="1981200" cy="338554"/>
          </a:xfrm>
          <a:prstGeom prst="rect">
            <a:avLst/>
          </a:prstGeom>
          <a:noFill/>
        </p:spPr>
        <p:txBody>
          <a:bodyPr wrap="square" rtlCol="0">
            <a:spAutoFit/>
          </a:bodyPr>
          <a:lstStyle/>
          <a:p>
            <a:r>
              <a:rPr lang="en-US" sz="1600" dirty="0"/>
              <a:t> </a:t>
            </a:r>
            <a:r>
              <a:rPr lang="en-US" sz="1600" b="1" dirty="0"/>
              <a:t>Why</a:t>
            </a:r>
            <a:r>
              <a:rPr lang="en-US" sz="1600" dirty="0"/>
              <a:t> it will happen</a:t>
            </a:r>
          </a:p>
        </p:txBody>
      </p:sp>
      <p:sp>
        <p:nvSpPr>
          <p:cNvPr id="60" name="TextBox 59"/>
          <p:cNvSpPr txBox="1"/>
          <p:nvPr/>
        </p:nvSpPr>
        <p:spPr>
          <a:xfrm>
            <a:off x="6248400" y="4038600"/>
            <a:ext cx="1810111" cy="338554"/>
          </a:xfrm>
          <a:prstGeom prst="rect">
            <a:avLst/>
          </a:prstGeom>
          <a:noFill/>
        </p:spPr>
        <p:txBody>
          <a:bodyPr wrap="square" rtlCol="0">
            <a:spAutoFit/>
          </a:bodyPr>
          <a:lstStyle/>
          <a:p>
            <a:r>
              <a:rPr lang="en-US" sz="1600" dirty="0"/>
              <a:t> </a:t>
            </a:r>
            <a:r>
              <a:rPr lang="en-US" sz="1600" b="1" dirty="0"/>
              <a:t>How</a:t>
            </a:r>
            <a:r>
              <a:rPr lang="en-US" sz="1600" dirty="0"/>
              <a:t> it will happen</a:t>
            </a:r>
          </a:p>
        </p:txBody>
      </p:sp>
      <p:sp>
        <p:nvSpPr>
          <p:cNvPr id="61" name="TextBox 60"/>
          <p:cNvSpPr txBox="1"/>
          <p:nvPr/>
        </p:nvSpPr>
        <p:spPr>
          <a:xfrm>
            <a:off x="0" y="4648200"/>
            <a:ext cx="1137823" cy="338554"/>
          </a:xfrm>
          <a:prstGeom prst="rect">
            <a:avLst/>
          </a:prstGeom>
          <a:noFill/>
        </p:spPr>
        <p:txBody>
          <a:bodyPr wrap="square" rtlCol="0">
            <a:spAutoFit/>
          </a:bodyPr>
          <a:lstStyle/>
          <a:p>
            <a:r>
              <a:rPr lang="en-US" sz="1600" b="1" dirty="0"/>
              <a:t>    Content</a:t>
            </a:r>
          </a:p>
        </p:txBody>
      </p:sp>
      <p:sp>
        <p:nvSpPr>
          <p:cNvPr id="62" name="TextBox 61"/>
          <p:cNvSpPr txBox="1"/>
          <p:nvPr/>
        </p:nvSpPr>
        <p:spPr>
          <a:xfrm>
            <a:off x="990600" y="4419600"/>
            <a:ext cx="2743200" cy="738664"/>
          </a:xfrm>
          <a:prstGeom prst="rect">
            <a:avLst/>
          </a:prstGeom>
          <a:noFill/>
        </p:spPr>
        <p:txBody>
          <a:bodyPr wrap="square" rtlCol="0">
            <a:spAutoFit/>
          </a:bodyPr>
          <a:lstStyle/>
          <a:p>
            <a:r>
              <a:rPr lang="en-US" sz="1400" i="1" dirty="0"/>
              <a:t>   </a:t>
            </a:r>
            <a:r>
              <a:rPr lang="en-US" sz="1400" b="1" i="1" dirty="0"/>
              <a:t>“The arrogance of your heart </a:t>
            </a:r>
          </a:p>
          <a:p>
            <a:r>
              <a:rPr lang="en-US" sz="1400" b="1" i="1" dirty="0"/>
              <a:t>   has deceived you… I will bring  </a:t>
            </a:r>
            <a:br>
              <a:rPr lang="en-US" sz="1400" b="1" i="1" dirty="0"/>
            </a:br>
            <a:r>
              <a:rPr lang="en-US" sz="1400" b="1" i="1" dirty="0"/>
              <a:t>   you down.”  (vv.3-4) </a:t>
            </a:r>
          </a:p>
        </p:txBody>
      </p:sp>
      <p:sp>
        <p:nvSpPr>
          <p:cNvPr id="69" name="TextBox 68"/>
          <p:cNvSpPr txBox="1"/>
          <p:nvPr/>
        </p:nvSpPr>
        <p:spPr>
          <a:xfrm>
            <a:off x="3657600" y="4495800"/>
            <a:ext cx="2348720" cy="523220"/>
          </a:xfrm>
          <a:prstGeom prst="rect">
            <a:avLst/>
          </a:prstGeom>
          <a:noFill/>
        </p:spPr>
        <p:txBody>
          <a:bodyPr wrap="square" rtlCol="0">
            <a:spAutoFit/>
          </a:bodyPr>
          <a:lstStyle/>
          <a:p>
            <a:r>
              <a:rPr lang="en-US" sz="1400" b="1" i="1" dirty="0"/>
              <a:t>“Because of violence to your </a:t>
            </a:r>
          </a:p>
          <a:p>
            <a:r>
              <a:rPr lang="en-US" sz="1400" b="1" i="1" dirty="0"/>
              <a:t>brother Jacob…” (v.10)</a:t>
            </a:r>
          </a:p>
        </p:txBody>
      </p:sp>
      <p:sp>
        <p:nvSpPr>
          <p:cNvPr id="70" name="TextBox 69"/>
          <p:cNvSpPr txBox="1"/>
          <p:nvPr/>
        </p:nvSpPr>
        <p:spPr>
          <a:xfrm>
            <a:off x="6096000" y="4419600"/>
            <a:ext cx="2173659" cy="553998"/>
          </a:xfrm>
          <a:prstGeom prst="rect">
            <a:avLst/>
          </a:prstGeom>
          <a:noFill/>
        </p:spPr>
        <p:txBody>
          <a:bodyPr wrap="square" rtlCol="0">
            <a:spAutoFit/>
          </a:bodyPr>
          <a:lstStyle/>
          <a:p>
            <a:r>
              <a:rPr lang="en-US" sz="1600" b="1" i="1" dirty="0"/>
              <a:t>“</a:t>
            </a:r>
            <a:r>
              <a:rPr lang="en-US" sz="1400" b="1" i="1" dirty="0"/>
              <a:t>As you have done, it </a:t>
            </a:r>
          </a:p>
          <a:p>
            <a:r>
              <a:rPr lang="en-US" sz="1400" b="1" i="1" dirty="0"/>
              <a:t>will be done to you.” (v.5) </a:t>
            </a:r>
          </a:p>
        </p:txBody>
      </p:sp>
      <p:sp>
        <p:nvSpPr>
          <p:cNvPr id="103" name="TextBox 102"/>
          <p:cNvSpPr txBox="1"/>
          <p:nvPr/>
        </p:nvSpPr>
        <p:spPr>
          <a:xfrm>
            <a:off x="228600" y="5105400"/>
            <a:ext cx="803425" cy="338554"/>
          </a:xfrm>
          <a:prstGeom prst="rect">
            <a:avLst/>
          </a:prstGeom>
          <a:noFill/>
        </p:spPr>
        <p:txBody>
          <a:bodyPr wrap="square" rtlCol="0">
            <a:spAutoFit/>
          </a:bodyPr>
          <a:lstStyle/>
          <a:p>
            <a:r>
              <a:rPr lang="en-US" sz="1600" b="1" dirty="0"/>
              <a:t>Theme</a:t>
            </a:r>
          </a:p>
        </p:txBody>
      </p:sp>
      <p:sp>
        <p:nvSpPr>
          <p:cNvPr id="104" name="TextBox 103"/>
          <p:cNvSpPr txBox="1"/>
          <p:nvPr/>
        </p:nvSpPr>
        <p:spPr>
          <a:xfrm>
            <a:off x="1905000" y="5029200"/>
            <a:ext cx="4876800" cy="369332"/>
          </a:xfrm>
          <a:prstGeom prst="rect">
            <a:avLst/>
          </a:prstGeom>
          <a:noFill/>
        </p:spPr>
        <p:txBody>
          <a:bodyPr wrap="square" rtlCol="0">
            <a:spAutoFit/>
          </a:bodyPr>
          <a:lstStyle/>
          <a:p>
            <a:r>
              <a:rPr lang="en-US" b="1" dirty="0"/>
              <a:t>                       </a:t>
            </a:r>
            <a:r>
              <a:rPr lang="en-US" sz="1600" b="1" dirty="0"/>
              <a:t>The coming judgment of Edom</a:t>
            </a:r>
            <a:endParaRPr lang="en-US" b="1" dirty="0"/>
          </a:p>
        </p:txBody>
      </p:sp>
      <p:sp>
        <p:nvSpPr>
          <p:cNvPr id="105" name="TextBox 104"/>
          <p:cNvSpPr txBox="1"/>
          <p:nvPr/>
        </p:nvSpPr>
        <p:spPr>
          <a:xfrm>
            <a:off x="0" y="5486400"/>
            <a:ext cx="1266961" cy="338554"/>
          </a:xfrm>
          <a:prstGeom prst="rect">
            <a:avLst/>
          </a:prstGeom>
          <a:noFill/>
        </p:spPr>
        <p:txBody>
          <a:bodyPr wrap="square" rtlCol="0">
            <a:spAutoFit/>
          </a:bodyPr>
          <a:lstStyle/>
          <a:p>
            <a:r>
              <a:rPr lang="en-US" sz="1600" b="1" dirty="0"/>
              <a:t> Key Verse</a:t>
            </a:r>
          </a:p>
        </p:txBody>
      </p:sp>
      <p:sp>
        <p:nvSpPr>
          <p:cNvPr id="106" name="TextBox 105"/>
          <p:cNvSpPr txBox="1"/>
          <p:nvPr/>
        </p:nvSpPr>
        <p:spPr>
          <a:xfrm>
            <a:off x="1371600" y="5410200"/>
            <a:ext cx="6629400" cy="584775"/>
          </a:xfrm>
          <a:prstGeom prst="rect">
            <a:avLst/>
          </a:prstGeom>
          <a:noFill/>
        </p:spPr>
        <p:txBody>
          <a:bodyPr wrap="square" rtlCol="0">
            <a:spAutoFit/>
          </a:bodyPr>
          <a:lstStyle/>
          <a:p>
            <a:r>
              <a:rPr lang="en-US" sz="1600" b="1" i="1" dirty="0"/>
              <a:t>“Because of violence to your brother Jacob, You will be covered with shame, </a:t>
            </a:r>
          </a:p>
          <a:p>
            <a:r>
              <a:rPr lang="en-US" sz="1600" b="1" i="1" dirty="0"/>
              <a:t>And you will be cut off forever.” (v. 10)</a:t>
            </a:r>
          </a:p>
        </p:txBody>
      </p:sp>
      <p:sp>
        <p:nvSpPr>
          <p:cNvPr id="107" name="TextBox 106"/>
          <p:cNvSpPr txBox="1"/>
          <p:nvPr/>
        </p:nvSpPr>
        <p:spPr>
          <a:xfrm>
            <a:off x="152400" y="5943600"/>
            <a:ext cx="914400" cy="523220"/>
          </a:xfrm>
          <a:prstGeom prst="rect">
            <a:avLst/>
          </a:prstGeom>
          <a:noFill/>
        </p:spPr>
        <p:txBody>
          <a:bodyPr wrap="square" rtlCol="0">
            <a:spAutoFit/>
          </a:bodyPr>
          <a:lstStyle/>
          <a:p>
            <a:r>
              <a:rPr lang="en-US" sz="1400" b="1" dirty="0"/>
              <a:t>  Christ in</a:t>
            </a:r>
          </a:p>
          <a:p>
            <a:r>
              <a:rPr lang="en-US" sz="1400" b="1" dirty="0"/>
              <a:t>  Obadiah</a:t>
            </a:r>
          </a:p>
        </p:txBody>
      </p:sp>
      <p:sp>
        <p:nvSpPr>
          <p:cNvPr id="108" name="TextBox 107"/>
          <p:cNvSpPr txBox="1"/>
          <p:nvPr/>
        </p:nvSpPr>
        <p:spPr>
          <a:xfrm>
            <a:off x="1066800" y="5943600"/>
            <a:ext cx="7364656" cy="584775"/>
          </a:xfrm>
          <a:prstGeom prst="rect">
            <a:avLst/>
          </a:prstGeom>
          <a:noFill/>
        </p:spPr>
        <p:txBody>
          <a:bodyPr wrap="square" rtlCol="0">
            <a:spAutoFit/>
          </a:bodyPr>
          <a:lstStyle/>
          <a:p>
            <a:r>
              <a:rPr lang="en-US" sz="1600" dirty="0"/>
              <a:t>God’s judgment of Edom and deliverance of Israel – prefigure Christ’s salvation and judgment .  </a:t>
            </a:r>
          </a:p>
        </p:txBody>
      </p:sp>
      <p:sp>
        <p:nvSpPr>
          <p:cNvPr id="112" name="TextBox 111"/>
          <p:cNvSpPr txBox="1"/>
          <p:nvPr/>
        </p:nvSpPr>
        <p:spPr>
          <a:xfrm>
            <a:off x="-152400" y="1676400"/>
            <a:ext cx="1676400" cy="1169551"/>
          </a:xfrm>
          <a:prstGeom prst="rect">
            <a:avLst/>
          </a:prstGeom>
          <a:noFill/>
        </p:spPr>
        <p:txBody>
          <a:bodyPr wrap="square" rtlCol="0">
            <a:spAutoFit/>
          </a:bodyPr>
          <a:lstStyle/>
          <a:p>
            <a:r>
              <a:rPr lang="en-US" sz="1400" dirty="0"/>
              <a:t>   Jacob &amp; Esau –</a:t>
            </a:r>
          </a:p>
          <a:p>
            <a:r>
              <a:rPr lang="en-US" sz="1400" dirty="0"/>
              <a:t>   from brothers</a:t>
            </a:r>
          </a:p>
          <a:p>
            <a:r>
              <a:rPr lang="en-US" sz="1400" dirty="0"/>
              <a:t>      to nations</a:t>
            </a:r>
          </a:p>
          <a:p>
            <a:r>
              <a:rPr lang="en-US" sz="1400" dirty="0"/>
              <a:t>  (read Gen. 25:</a:t>
            </a:r>
          </a:p>
          <a:p>
            <a:r>
              <a:rPr lang="en-US" sz="1400" dirty="0"/>
              <a:t>  22-26;36:7-8)</a:t>
            </a:r>
          </a:p>
        </p:txBody>
      </p:sp>
      <p:sp>
        <p:nvSpPr>
          <p:cNvPr id="4" name="TextBox 3">
            <a:extLst>
              <a:ext uri="{FF2B5EF4-FFF2-40B4-BE49-F238E27FC236}">
                <a16:creationId xmlns:a16="http://schemas.microsoft.com/office/drawing/2014/main" id="{D5B875FC-0425-6846-AB90-1D3FE6F84A51}"/>
              </a:ext>
            </a:extLst>
          </p:cNvPr>
          <p:cNvSpPr txBox="1"/>
          <p:nvPr/>
        </p:nvSpPr>
        <p:spPr>
          <a:xfrm>
            <a:off x="604837" y="597146"/>
            <a:ext cx="2251450" cy="369332"/>
          </a:xfrm>
          <a:prstGeom prst="rect">
            <a:avLst/>
          </a:prstGeom>
          <a:solidFill>
            <a:schemeClr val="accent1"/>
          </a:solidFill>
        </p:spPr>
        <p:txBody>
          <a:bodyPr wrap="none" rtlCol="0">
            <a:spAutoFit/>
          </a:bodyPr>
          <a:lstStyle/>
          <a:p>
            <a:r>
              <a:rPr lang="en-US" b="1" dirty="0"/>
              <a:t>“Servant of Yahweh”</a:t>
            </a:r>
          </a:p>
        </p:txBody>
      </p:sp>
      <p:sp>
        <p:nvSpPr>
          <p:cNvPr id="63" name="TextBox 62">
            <a:extLst>
              <a:ext uri="{FF2B5EF4-FFF2-40B4-BE49-F238E27FC236}">
                <a16:creationId xmlns:a16="http://schemas.microsoft.com/office/drawing/2014/main" id="{BFAD5E0D-7168-9348-983C-7D8CCD176223}"/>
              </a:ext>
            </a:extLst>
          </p:cNvPr>
          <p:cNvSpPr txBox="1"/>
          <p:nvPr/>
        </p:nvSpPr>
        <p:spPr>
          <a:xfrm>
            <a:off x="6571145" y="533400"/>
            <a:ext cx="1887055" cy="369332"/>
          </a:xfrm>
          <a:prstGeom prst="rect">
            <a:avLst/>
          </a:prstGeom>
          <a:solidFill>
            <a:schemeClr val="accent1"/>
          </a:solidFill>
        </p:spPr>
        <p:txBody>
          <a:bodyPr wrap="none" rtlCol="0">
            <a:spAutoFit/>
          </a:bodyPr>
          <a:lstStyle/>
          <a:p>
            <a:r>
              <a:rPr lang="en-US" b="1" dirty="0"/>
              <a:t>846 BC or 586 BC</a:t>
            </a:r>
          </a:p>
        </p:txBody>
      </p:sp>
    </p:spTree>
    <p:extLst>
      <p:ext uri="{BB962C8B-B14F-4D97-AF65-F5344CB8AC3E}">
        <p14:creationId xmlns:p14="http://schemas.microsoft.com/office/powerpoint/2010/main" val="1697852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134" y="1955670"/>
            <a:ext cx="8584522" cy="2862322"/>
          </a:xfrm>
          <a:prstGeom prst="rect">
            <a:avLst/>
          </a:prstGeom>
          <a:noFill/>
        </p:spPr>
        <p:txBody>
          <a:bodyPr wrap="square" rtlCol="0" anchor="t">
            <a:spAutoFit/>
          </a:bodyPr>
          <a:lstStyle/>
          <a:p>
            <a:r>
              <a:rPr lang="en-US" sz="2000" b="1" dirty="0" err="1">
                <a:latin typeface="Arial" panose="020B0604020202020204" pitchFamily="34" charset="0"/>
                <a:cs typeface="Arial" panose="020B0604020202020204" pitchFamily="34" charset="0"/>
              </a:rPr>
              <a:t>Obad</a:t>
            </a:r>
            <a:r>
              <a:rPr lang="en-US" sz="2000" b="1" dirty="0">
                <a:latin typeface="Arial" panose="020B0604020202020204" pitchFamily="34" charset="0"/>
                <a:cs typeface="Arial" panose="020B0604020202020204" pitchFamily="34" charset="0"/>
              </a:rPr>
              <a:t> 1:10-12     </a:t>
            </a:r>
            <a:r>
              <a:rPr lang="en-US" b="1" baseline="30000" dirty="0">
                <a:latin typeface="Arial" panose="020B0604020202020204" pitchFamily="34" charset="0"/>
                <a:cs typeface="Arial" panose="020B0604020202020204" pitchFamily="34" charset="0"/>
              </a:rPr>
              <a:t>10</a:t>
            </a:r>
            <a:r>
              <a:rPr lang="en-US" sz="2000" b="1" i="1" dirty="0">
                <a:solidFill>
                  <a:srgbClr val="002060"/>
                </a:solidFill>
                <a:latin typeface="Arial" panose="020B0604020202020204" pitchFamily="34" charset="0"/>
                <a:cs typeface="Arial" panose="020B0604020202020204" pitchFamily="34" charset="0"/>
              </a:rPr>
              <a:t> "For violence against your brother Jacob, shame shall cover you, And you shall be cut off forever.  </a:t>
            </a:r>
            <a:r>
              <a:rPr lang="en-US" b="1" baseline="30000" dirty="0">
                <a:latin typeface="Arial" panose="020B0604020202020204" pitchFamily="34" charset="0"/>
                <a:cs typeface="Arial" panose="020B0604020202020204" pitchFamily="34" charset="0"/>
              </a:rPr>
              <a:t>11</a:t>
            </a:r>
            <a:r>
              <a:rPr lang="en-US" sz="2000" b="1" i="1" dirty="0">
                <a:solidFill>
                  <a:srgbClr val="002060"/>
                </a:solidFill>
                <a:latin typeface="Arial" panose="020B0604020202020204" pitchFamily="34" charset="0"/>
                <a:cs typeface="Arial" panose="020B0604020202020204" pitchFamily="34" charset="0"/>
              </a:rPr>
              <a:t> In the day that you stood on the other side - In the day that strangers carried captive his forces, when foreigners entered his gates and cast lots for Jerusalem - Even you were as one of them. </a:t>
            </a:r>
            <a:r>
              <a:rPr lang="en-US" sz="2000" b="1" baseline="30000" dirty="0">
                <a:latin typeface="Arial" panose="020B0604020202020204" pitchFamily="34" charset="0"/>
                <a:cs typeface="Arial" panose="020B0604020202020204" pitchFamily="34" charset="0"/>
              </a:rPr>
              <a:t>12</a:t>
            </a:r>
            <a:r>
              <a:rPr lang="en-US" sz="2000" b="1" i="1" dirty="0">
                <a:solidFill>
                  <a:srgbClr val="002060"/>
                </a:solidFill>
                <a:latin typeface="Arial" panose="020B0604020202020204" pitchFamily="34" charset="0"/>
                <a:cs typeface="Arial" panose="020B0604020202020204" pitchFamily="34" charset="0"/>
              </a:rPr>
              <a:t> "But you should not have gazed on the day of your brother in the day of his captivity; nor should you have rejoiced over the children of Judah in the day of their destruction; nor should you have spoken proudly In the day of distress. </a:t>
            </a:r>
          </a:p>
        </p:txBody>
      </p:sp>
      <p:sp>
        <p:nvSpPr>
          <p:cNvPr id="7" name="TextBox 6"/>
          <p:cNvSpPr txBox="1"/>
          <p:nvPr/>
        </p:nvSpPr>
        <p:spPr>
          <a:xfrm>
            <a:off x="308996" y="4802589"/>
            <a:ext cx="8749660" cy="1938992"/>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As the Israelites and </a:t>
            </a:r>
            <a:r>
              <a:rPr lang="en-US" sz="2000" b="1" dirty="0" err="1">
                <a:latin typeface="Arial" panose="020B0604020202020204" pitchFamily="34" charset="0"/>
                <a:cs typeface="Arial" panose="020B0604020202020204" pitchFamily="34" charset="0"/>
              </a:rPr>
              <a:t>Edomites</a:t>
            </a:r>
            <a:r>
              <a:rPr lang="en-US" sz="2000" b="1" dirty="0">
                <a:latin typeface="Arial" panose="020B0604020202020204" pitchFamily="34" charset="0"/>
                <a:cs typeface="Arial" panose="020B0604020202020204" pitchFamily="34" charset="0"/>
              </a:rPr>
              <a:t> were descended respectively from the brothers Jacob and Esau, they were not strangers or foreigners.  Yet the animosity from Jacob’s stolen birthright has carried down to this time.  God, through Obadiah, is condemning these descendants of Esau for joining with the strangers and foreigners in violence against Jerusalem.</a:t>
            </a:r>
          </a:p>
        </p:txBody>
      </p:sp>
      <p:sp>
        <p:nvSpPr>
          <p:cNvPr id="11" name="Title 1"/>
          <p:cNvSpPr txBox="1">
            <a:spLocks/>
          </p:cNvSpPr>
          <p:nvPr/>
        </p:nvSpPr>
        <p:spPr>
          <a:xfrm>
            <a:off x="437102" y="288317"/>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4000" dirty="0">
                <a:latin typeface="Arial" panose="020B0604020202020204" pitchFamily="34" charset="0"/>
                <a:cs typeface="Arial" panose="020B0604020202020204" pitchFamily="34" charset="0"/>
              </a:rPr>
              <a:t>Edom’s Cruelty &amp; Crimes</a:t>
            </a:r>
            <a:br>
              <a:rPr lang="en-US" sz="4000" dirty="0">
                <a:latin typeface="Arial" panose="020B0604020202020204" pitchFamily="34" charset="0"/>
                <a:ea typeface="Abadi MT Condensed Extra Bold" charset="0"/>
                <a:cs typeface="Arial" panose="020B0604020202020204" pitchFamily="34" charset="0"/>
              </a:rPr>
            </a:br>
            <a:r>
              <a:rPr lang="en-US" sz="2700" dirty="0">
                <a:latin typeface="Arial" panose="020B0604020202020204" pitchFamily="34" charset="0"/>
                <a:ea typeface="Abadi MT Condensed Extra Bold" charset="0"/>
                <a:cs typeface="Arial" panose="020B0604020202020204" pitchFamily="34" charset="0"/>
              </a:rPr>
              <a:t>Verses 10 - 14</a:t>
            </a:r>
            <a:endParaRPr lang="en-US" sz="2700" dirty="0">
              <a:latin typeface="Arial" panose="020B0604020202020204" pitchFamily="34" charset="0"/>
              <a:cs typeface="Arial" panose="020B0604020202020204" pitchFamily="34" charset="0"/>
            </a:endParaRPr>
          </a:p>
        </p:txBody>
      </p:sp>
      <p:sp>
        <p:nvSpPr>
          <p:cNvPr id="6" name="TextBox 5"/>
          <p:cNvSpPr txBox="1"/>
          <p:nvPr/>
        </p:nvSpPr>
        <p:spPr>
          <a:xfrm>
            <a:off x="143817" y="1547325"/>
            <a:ext cx="4884671"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The reason for the judgment on Edom.</a:t>
            </a:r>
          </a:p>
        </p:txBody>
      </p:sp>
    </p:spTree>
    <p:extLst>
      <p:ext uri="{BB962C8B-B14F-4D97-AF65-F5344CB8AC3E}">
        <p14:creationId xmlns:p14="http://schemas.microsoft.com/office/powerpoint/2010/main" val="1955649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134" y="1955670"/>
            <a:ext cx="8584522" cy="2246769"/>
          </a:xfrm>
          <a:prstGeom prst="rect">
            <a:avLst/>
          </a:prstGeom>
          <a:noFill/>
        </p:spPr>
        <p:txBody>
          <a:bodyPr wrap="square" rtlCol="0" anchor="t">
            <a:spAutoFit/>
          </a:bodyPr>
          <a:lstStyle/>
          <a:p>
            <a:r>
              <a:rPr lang="en-US" sz="2000" b="1" dirty="0" err="1">
                <a:latin typeface="Arial" panose="020B0604020202020204" pitchFamily="34" charset="0"/>
                <a:cs typeface="Arial" panose="020B0604020202020204" pitchFamily="34" charset="0"/>
              </a:rPr>
              <a:t>Obad</a:t>
            </a:r>
            <a:r>
              <a:rPr lang="en-US" sz="2000" b="1" dirty="0">
                <a:latin typeface="Arial" panose="020B0604020202020204" pitchFamily="34" charset="0"/>
                <a:cs typeface="Arial" panose="020B0604020202020204" pitchFamily="34" charset="0"/>
              </a:rPr>
              <a:t> 1:13-14     </a:t>
            </a:r>
            <a:r>
              <a:rPr lang="en-US" b="1" baseline="30000" dirty="0">
                <a:latin typeface="Arial" panose="020B0604020202020204" pitchFamily="34" charset="0"/>
                <a:cs typeface="Arial" panose="020B0604020202020204" pitchFamily="34" charset="0"/>
              </a:rPr>
              <a:t>13</a:t>
            </a:r>
            <a:r>
              <a:rPr lang="en-US" sz="2000" b="1" i="1" dirty="0">
                <a:solidFill>
                  <a:srgbClr val="002060"/>
                </a:solidFill>
                <a:latin typeface="Arial" panose="020B0604020202020204" pitchFamily="34" charset="0"/>
                <a:cs typeface="Arial" panose="020B0604020202020204" pitchFamily="34" charset="0"/>
              </a:rPr>
              <a:t> You should not have entered the gate of My people in the day of their calamity.  Indeed, you should not have gazed on their affliction in the day of their calamity, nor laid hands on their substance in the day of their calamity.  </a:t>
            </a:r>
            <a:r>
              <a:rPr lang="en-US" b="1" baseline="30000" dirty="0">
                <a:latin typeface="Arial" panose="020B0604020202020204" pitchFamily="34" charset="0"/>
                <a:cs typeface="Arial" panose="020B0604020202020204" pitchFamily="34" charset="0"/>
              </a:rPr>
              <a:t>14</a:t>
            </a:r>
            <a:r>
              <a:rPr lang="en-US" sz="2000" b="1" i="1" dirty="0">
                <a:solidFill>
                  <a:srgbClr val="002060"/>
                </a:solidFill>
                <a:latin typeface="Arial" panose="020B0604020202020204" pitchFamily="34" charset="0"/>
                <a:cs typeface="Arial" panose="020B0604020202020204" pitchFamily="34" charset="0"/>
              </a:rPr>
              <a:t> You should not have stood at the crossroads to cut off those among them who escaped; nor should you have delivered up those among them who remained in the day of distress. </a:t>
            </a:r>
          </a:p>
        </p:txBody>
      </p:sp>
      <p:sp>
        <p:nvSpPr>
          <p:cNvPr id="7" name="TextBox 6"/>
          <p:cNvSpPr txBox="1"/>
          <p:nvPr/>
        </p:nvSpPr>
        <p:spPr>
          <a:xfrm>
            <a:off x="177072" y="4205181"/>
            <a:ext cx="8881584" cy="163121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The </a:t>
            </a:r>
            <a:r>
              <a:rPr lang="en-US" sz="2000" b="1" dirty="0" err="1">
                <a:latin typeface="Arial" panose="020B0604020202020204" pitchFamily="34" charset="0"/>
                <a:cs typeface="Arial" panose="020B0604020202020204" pitchFamily="34" charset="0"/>
              </a:rPr>
              <a:t>Edomites</a:t>
            </a:r>
            <a:r>
              <a:rPr lang="en-US" sz="2000" b="1" dirty="0">
                <a:latin typeface="Arial" panose="020B0604020202020204" pitchFamily="34" charset="0"/>
                <a:cs typeface="Arial" panose="020B0604020202020204" pitchFamily="34" charset="0"/>
              </a:rPr>
              <a:t> triumphed when they saw the judgments of God fall upon the Jews. They rejoiced in their affliction; they stole their property; they cut off those trying to escape; and they captured and turned over to the enemy those who remained. They should not have  . . . but they did. This God severely reprehends. </a:t>
            </a:r>
          </a:p>
        </p:txBody>
      </p:sp>
      <p:sp>
        <p:nvSpPr>
          <p:cNvPr id="11" name="Title 1"/>
          <p:cNvSpPr txBox="1">
            <a:spLocks/>
          </p:cNvSpPr>
          <p:nvPr/>
        </p:nvSpPr>
        <p:spPr>
          <a:xfrm>
            <a:off x="437102" y="288317"/>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4000" dirty="0">
                <a:latin typeface="Arial" panose="020B0604020202020204" pitchFamily="34" charset="0"/>
                <a:cs typeface="Arial" panose="020B0604020202020204" pitchFamily="34" charset="0"/>
              </a:rPr>
              <a:t>Edom’s Cruelty &amp; Crimes</a:t>
            </a:r>
            <a:br>
              <a:rPr lang="en-US" sz="4000" dirty="0">
                <a:latin typeface="Arial" panose="020B0604020202020204" pitchFamily="34" charset="0"/>
                <a:ea typeface="Abadi MT Condensed Extra Bold" charset="0"/>
                <a:cs typeface="Arial" panose="020B0604020202020204" pitchFamily="34" charset="0"/>
              </a:rPr>
            </a:br>
            <a:r>
              <a:rPr lang="en-US" sz="2700" dirty="0">
                <a:latin typeface="Arial" panose="020B0604020202020204" pitchFamily="34" charset="0"/>
                <a:ea typeface="Abadi MT Condensed Extra Bold" charset="0"/>
                <a:cs typeface="Arial" panose="020B0604020202020204" pitchFamily="34" charset="0"/>
              </a:rPr>
              <a:t>Verses 10 - 14</a:t>
            </a:r>
            <a:endParaRPr lang="en-US" sz="2700" dirty="0">
              <a:latin typeface="Arial" panose="020B0604020202020204" pitchFamily="34" charset="0"/>
              <a:cs typeface="Arial" panose="020B0604020202020204" pitchFamily="34" charset="0"/>
            </a:endParaRPr>
          </a:p>
        </p:txBody>
      </p:sp>
      <p:sp>
        <p:nvSpPr>
          <p:cNvPr id="6" name="TextBox 5"/>
          <p:cNvSpPr txBox="1"/>
          <p:nvPr/>
        </p:nvSpPr>
        <p:spPr>
          <a:xfrm>
            <a:off x="143817" y="1547325"/>
            <a:ext cx="4884671"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The reason for the judgment on Edom.</a:t>
            </a:r>
          </a:p>
        </p:txBody>
      </p:sp>
    </p:spTree>
    <p:extLst>
      <p:ext uri="{BB962C8B-B14F-4D97-AF65-F5344CB8AC3E}">
        <p14:creationId xmlns:p14="http://schemas.microsoft.com/office/powerpoint/2010/main" val="593894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Edom supported Babylon</a:t>
            </a:r>
          </a:p>
        </p:txBody>
      </p:sp>
      <p:sp>
        <p:nvSpPr>
          <p:cNvPr id="4" name="TextBox 3"/>
          <p:cNvSpPr txBox="1"/>
          <p:nvPr/>
        </p:nvSpPr>
        <p:spPr>
          <a:xfrm>
            <a:off x="512064" y="2262554"/>
            <a:ext cx="8458200" cy="3754874"/>
          </a:xfrm>
          <a:prstGeom prst="rect">
            <a:avLst/>
          </a:prstGeom>
          <a:noFill/>
          <a:ln w="38100">
            <a:solidFill>
              <a:schemeClr val="accent1"/>
            </a:solidFill>
          </a:ln>
        </p:spPr>
        <p:txBody>
          <a:bodyPr wrap="square" rtlCol="0">
            <a:spAutoFit/>
          </a:bodyPr>
          <a:lstStyle/>
          <a:p>
            <a:r>
              <a:rPr lang="en-US" sz="1700" b="1" dirty="0" err="1">
                <a:latin typeface="Arial" panose="020B0604020202020204" pitchFamily="34" charset="0"/>
                <a:cs typeface="Arial" panose="020B0604020202020204" pitchFamily="34" charset="0"/>
              </a:rPr>
              <a:t>Psa</a:t>
            </a:r>
            <a:r>
              <a:rPr lang="en-US" sz="1700" b="1" dirty="0">
                <a:latin typeface="Arial" panose="020B0604020202020204" pitchFamily="34" charset="0"/>
                <a:cs typeface="Arial" panose="020B0604020202020204" pitchFamily="34" charset="0"/>
              </a:rPr>
              <a:t> 137:1-9   </a:t>
            </a:r>
            <a:r>
              <a:rPr lang="en-US" b="1" dirty="0">
                <a:latin typeface="Arial" panose="020B0604020202020204" pitchFamily="34" charset="0"/>
                <a:cs typeface="Arial" panose="020B0604020202020204" pitchFamily="34" charset="0"/>
              </a:rPr>
              <a:t> </a:t>
            </a:r>
            <a:r>
              <a:rPr lang="en-US" b="1" baseline="30000" dirty="0">
                <a:latin typeface="Arial" panose="020B0604020202020204" pitchFamily="34" charset="0"/>
                <a:cs typeface="Arial" panose="020B0604020202020204" pitchFamily="34" charset="0"/>
              </a:rPr>
              <a:t>1 </a:t>
            </a:r>
            <a:r>
              <a:rPr lang="en-US" sz="1700" b="1" i="1" dirty="0">
                <a:solidFill>
                  <a:srgbClr val="002060"/>
                </a:solidFill>
                <a:latin typeface="Arial" panose="020B0604020202020204" pitchFamily="34" charset="0"/>
                <a:cs typeface="Arial" panose="020B0604020202020204" pitchFamily="34" charset="0"/>
              </a:rPr>
              <a:t>By the rivers of Babylon, there we sat down, yea, we wept when we remembered Zion.</a:t>
            </a:r>
          </a:p>
          <a:p>
            <a:r>
              <a:rPr lang="en-US" b="1" baseline="30000" dirty="0">
                <a:latin typeface="Arial" panose="020B0604020202020204" pitchFamily="34" charset="0"/>
                <a:cs typeface="Arial" panose="020B0604020202020204" pitchFamily="34" charset="0"/>
              </a:rPr>
              <a:t>2</a:t>
            </a:r>
            <a:r>
              <a:rPr lang="en-US" sz="1700" b="1" i="1" dirty="0">
                <a:latin typeface="Arial" panose="020B0604020202020204" pitchFamily="34" charset="0"/>
                <a:cs typeface="Arial" panose="020B0604020202020204" pitchFamily="34" charset="0"/>
              </a:rPr>
              <a:t> </a:t>
            </a:r>
            <a:r>
              <a:rPr lang="en-US" sz="1700" b="1" i="1" dirty="0">
                <a:solidFill>
                  <a:srgbClr val="002060"/>
                </a:solidFill>
                <a:latin typeface="Arial" panose="020B0604020202020204" pitchFamily="34" charset="0"/>
                <a:cs typeface="Arial" panose="020B0604020202020204" pitchFamily="34" charset="0"/>
              </a:rPr>
              <a:t> We hung our harps upon the willows in the midst of it.</a:t>
            </a:r>
          </a:p>
          <a:p>
            <a:r>
              <a:rPr lang="en-US" b="1" baseline="30000" dirty="0">
                <a:latin typeface="Arial" panose="020B0604020202020204" pitchFamily="34" charset="0"/>
                <a:cs typeface="Arial" panose="020B0604020202020204" pitchFamily="34" charset="0"/>
              </a:rPr>
              <a:t>3</a:t>
            </a:r>
            <a:r>
              <a:rPr lang="en-US" sz="1700" b="1" i="1" dirty="0">
                <a:latin typeface="Arial" panose="020B0604020202020204" pitchFamily="34" charset="0"/>
                <a:cs typeface="Arial" panose="020B0604020202020204" pitchFamily="34" charset="0"/>
              </a:rPr>
              <a:t> </a:t>
            </a:r>
            <a:r>
              <a:rPr lang="en-US" sz="1700" b="1" i="1" dirty="0">
                <a:solidFill>
                  <a:srgbClr val="002060"/>
                </a:solidFill>
                <a:latin typeface="Arial" panose="020B0604020202020204" pitchFamily="34" charset="0"/>
                <a:cs typeface="Arial" panose="020B0604020202020204" pitchFamily="34" charset="0"/>
              </a:rPr>
              <a:t> For there those who carried us away captive asked of us a song, and those who plundered us requested mirth, saying, "Sing us one of the songs of Zion!"</a:t>
            </a:r>
          </a:p>
          <a:p>
            <a:r>
              <a:rPr lang="en-US" b="1" baseline="30000" dirty="0">
                <a:latin typeface="Arial" panose="020B0604020202020204" pitchFamily="34" charset="0"/>
                <a:cs typeface="Arial" panose="020B0604020202020204" pitchFamily="34" charset="0"/>
              </a:rPr>
              <a:t>4</a:t>
            </a:r>
            <a:r>
              <a:rPr lang="en-US" sz="1700" b="1" dirty="0">
                <a:latin typeface="Arial" panose="020B0604020202020204" pitchFamily="34" charset="0"/>
                <a:cs typeface="Arial" panose="020B0604020202020204" pitchFamily="34" charset="0"/>
              </a:rPr>
              <a:t> </a:t>
            </a:r>
            <a:r>
              <a:rPr lang="en-US" sz="1700" b="1" i="1" dirty="0">
                <a:solidFill>
                  <a:srgbClr val="002060"/>
                </a:solidFill>
                <a:latin typeface="Arial" panose="020B0604020202020204" pitchFamily="34" charset="0"/>
                <a:cs typeface="Arial" panose="020B0604020202020204" pitchFamily="34" charset="0"/>
              </a:rPr>
              <a:t> How shall we sing the LORD'S song In a foreign land?</a:t>
            </a:r>
          </a:p>
          <a:p>
            <a:r>
              <a:rPr lang="en-US" b="1" baseline="30000" dirty="0">
                <a:latin typeface="Arial" panose="020B0604020202020204" pitchFamily="34" charset="0"/>
                <a:cs typeface="Arial" panose="020B0604020202020204" pitchFamily="34" charset="0"/>
              </a:rPr>
              <a:t>5</a:t>
            </a:r>
            <a:r>
              <a:rPr lang="en-US" sz="1700" b="1" i="1" dirty="0">
                <a:solidFill>
                  <a:srgbClr val="002060"/>
                </a:solidFill>
                <a:latin typeface="Arial" panose="020B0604020202020204" pitchFamily="34" charset="0"/>
                <a:cs typeface="Arial" panose="020B0604020202020204" pitchFamily="34" charset="0"/>
              </a:rPr>
              <a:t>  If I forget you, O Jerusalem, Let my right hand forget its skill!</a:t>
            </a:r>
          </a:p>
          <a:p>
            <a:r>
              <a:rPr lang="en-US" b="1" baseline="30000" dirty="0">
                <a:latin typeface="Arial" panose="020B0604020202020204" pitchFamily="34" charset="0"/>
                <a:cs typeface="Arial" panose="020B0604020202020204" pitchFamily="34" charset="0"/>
              </a:rPr>
              <a:t>6</a:t>
            </a:r>
            <a:r>
              <a:rPr lang="en-US" b="1" i="1" dirty="0">
                <a:latin typeface="Arial" panose="020B0604020202020204" pitchFamily="34" charset="0"/>
                <a:cs typeface="Arial" panose="020B0604020202020204" pitchFamily="34" charset="0"/>
              </a:rPr>
              <a:t> </a:t>
            </a:r>
            <a:r>
              <a:rPr lang="en-US" sz="1700" b="1" i="1" dirty="0">
                <a:solidFill>
                  <a:srgbClr val="002060"/>
                </a:solidFill>
                <a:latin typeface="Arial" panose="020B0604020202020204" pitchFamily="34" charset="0"/>
                <a:cs typeface="Arial" panose="020B0604020202020204" pitchFamily="34" charset="0"/>
              </a:rPr>
              <a:t> If I do not remember you, let my tongue cling to the roof of my mouth - If I do not exalt Jerusalem above my chief joy.</a:t>
            </a:r>
          </a:p>
          <a:p>
            <a:r>
              <a:rPr lang="en-US" b="1" baseline="30000" dirty="0">
                <a:latin typeface="Arial" panose="020B0604020202020204" pitchFamily="34" charset="0"/>
                <a:cs typeface="Arial" panose="020B0604020202020204" pitchFamily="34" charset="0"/>
              </a:rPr>
              <a:t>7</a:t>
            </a:r>
            <a:r>
              <a:rPr lang="en-US" sz="1700" b="1" i="1" dirty="0">
                <a:solidFill>
                  <a:srgbClr val="002060"/>
                </a:solidFill>
                <a:latin typeface="Arial" panose="020B0604020202020204" pitchFamily="34" charset="0"/>
                <a:cs typeface="Arial" panose="020B0604020202020204" pitchFamily="34" charset="0"/>
              </a:rPr>
              <a:t>  Remember, O LORD, against the sons of Edom the day of Jerusalem, who said, "Raze it, raze it, to its very foundation!"</a:t>
            </a:r>
          </a:p>
          <a:p>
            <a:r>
              <a:rPr lang="en-US" b="1" baseline="30000" dirty="0">
                <a:latin typeface="Arial" panose="020B0604020202020204" pitchFamily="34" charset="0"/>
                <a:cs typeface="Arial" panose="020B0604020202020204" pitchFamily="34" charset="0"/>
              </a:rPr>
              <a:t>8</a:t>
            </a:r>
            <a:r>
              <a:rPr lang="en-US" sz="1700" b="1" i="1" dirty="0">
                <a:solidFill>
                  <a:srgbClr val="002060"/>
                </a:solidFill>
                <a:latin typeface="Arial" panose="020B0604020202020204" pitchFamily="34" charset="0"/>
                <a:cs typeface="Arial" panose="020B0604020202020204" pitchFamily="34" charset="0"/>
              </a:rPr>
              <a:t>  O daughter of Babylon, who are to be destroyed, happy the one who repays you as you have served us!</a:t>
            </a:r>
          </a:p>
          <a:p>
            <a:r>
              <a:rPr lang="en-US" b="1" baseline="30000" dirty="0">
                <a:latin typeface="Arial" panose="020B0604020202020204" pitchFamily="34" charset="0"/>
                <a:cs typeface="Arial" panose="020B0604020202020204" pitchFamily="34" charset="0"/>
              </a:rPr>
              <a:t>9</a:t>
            </a:r>
            <a:r>
              <a:rPr lang="en-US" sz="1700" b="1" dirty="0">
                <a:latin typeface="Arial" panose="020B0604020202020204" pitchFamily="34" charset="0"/>
                <a:cs typeface="Arial" panose="020B0604020202020204" pitchFamily="34" charset="0"/>
              </a:rPr>
              <a:t> </a:t>
            </a:r>
            <a:r>
              <a:rPr lang="en-US" sz="1700" b="1" i="1" dirty="0">
                <a:solidFill>
                  <a:srgbClr val="002060"/>
                </a:solidFill>
                <a:latin typeface="Arial" panose="020B0604020202020204" pitchFamily="34" charset="0"/>
                <a:cs typeface="Arial" panose="020B0604020202020204" pitchFamily="34" charset="0"/>
              </a:rPr>
              <a:t> Happy the one who takes and dashes your little ones against the rock!</a:t>
            </a:r>
          </a:p>
        </p:txBody>
      </p:sp>
      <p:cxnSp>
        <p:nvCxnSpPr>
          <p:cNvPr id="6" name="Straight Connector 5"/>
          <p:cNvCxnSpPr/>
          <p:nvPr/>
        </p:nvCxnSpPr>
        <p:spPr>
          <a:xfrm flipV="1">
            <a:off x="5486400" y="1905000"/>
            <a:ext cx="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1500554"/>
            <a:ext cx="8494633" cy="707886"/>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Psalms 137 clearly shows that Edom was a party to the destruction</a:t>
            </a:r>
          </a:p>
          <a:p>
            <a:r>
              <a:rPr lang="en-US" sz="2000" b="1" dirty="0">
                <a:latin typeface="Arial" panose="020B0604020202020204" pitchFamily="34" charset="0"/>
                <a:cs typeface="Arial" panose="020B0604020202020204" pitchFamily="34" charset="0"/>
              </a:rPr>
              <a:t>of Jerusalem by Babylon.  Edom is called “the daughter of Babylon.”</a:t>
            </a:r>
          </a:p>
        </p:txBody>
      </p:sp>
      <p:sp>
        <p:nvSpPr>
          <p:cNvPr id="8" name="TextBox 7"/>
          <p:cNvSpPr txBox="1"/>
          <p:nvPr/>
        </p:nvSpPr>
        <p:spPr>
          <a:xfrm>
            <a:off x="152400" y="6112178"/>
            <a:ext cx="8545994" cy="646331"/>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However, this doesn’t preclude Edom from having also been involved in the </a:t>
            </a:r>
          </a:p>
          <a:p>
            <a:r>
              <a:rPr lang="en-US" b="1" dirty="0">
                <a:latin typeface="Arial" panose="020B0604020202020204" pitchFamily="34" charset="0"/>
                <a:cs typeface="Arial" panose="020B0604020202020204" pitchFamily="34" charset="0"/>
              </a:rPr>
              <a:t>earlier 845 BC conflict, and the possible subject of Obadiah’s writing. </a:t>
            </a:r>
          </a:p>
        </p:txBody>
      </p:sp>
    </p:spTree>
    <p:extLst>
      <p:ext uri="{BB962C8B-B14F-4D97-AF65-F5344CB8AC3E}">
        <p14:creationId xmlns:p14="http://schemas.microsoft.com/office/powerpoint/2010/main" val="2545575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1180"/>
            <a:ext cx="8229600" cy="1252728"/>
          </a:xfrm>
        </p:spPr>
        <p:txBody>
          <a:bodyPr/>
          <a:lstStyle/>
          <a:p>
            <a:pPr algn="ctr"/>
            <a:r>
              <a:rPr lang="en-US" dirty="0"/>
              <a:t>Obadiah</a:t>
            </a:r>
          </a:p>
        </p:txBody>
      </p:sp>
      <p:sp>
        <p:nvSpPr>
          <p:cNvPr id="3" name="Content Placeholder 2"/>
          <p:cNvSpPr>
            <a:spLocks noGrp="1"/>
          </p:cNvSpPr>
          <p:nvPr>
            <p:ph idx="1"/>
          </p:nvPr>
        </p:nvSpPr>
        <p:spPr>
          <a:xfrm>
            <a:off x="762000" y="13716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dirty="0"/>
              <a:t>                                     From God's Masterwork - Swindoll</a:t>
            </a:r>
          </a:p>
        </p:txBody>
      </p:sp>
      <p:cxnSp>
        <p:nvCxnSpPr>
          <p:cNvPr id="5" name="Straight Connector 4"/>
          <p:cNvCxnSpPr/>
          <p:nvPr/>
        </p:nvCxnSpPr>
        <p:spPr>
          <a:xfrm rot="5400000">
            <a:off x="38100" y="2476500"/>
            <a:ext cx="2209800" cy="152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315200" y="2514600"/>
            <a:ext cx="2133600" cy="152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6800" y="3657600"/>
            <a:ext cx="7239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81000" y="5105400"/>
            <a:ext cx="2895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858000" y="5105400"/>
            <a:ext cx="2895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66800" y="6553200"/>
            <a:ext cx="7239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44196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0" y="54102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477000" y="3429000"/>
            <a:ext cx="1371600" cy="369332"/>
          </a:xfrm>
          <a:prstGeom prst="rect">
            <a:avLst/>
          </a:prstGeom>
          <a:noFill/>
        </p:spPr>
        <p:txBody>
          <a:bodyPr wrap="square" rtlCol="0">
            <a:spAutoFit/>
          </a:bodyPr>
          <a:lstStyle/>
          <a:p>
            <a:r>
              <a:rPr lang="en-US" b="1" dirty="0"/>
              <a:t> </a:t>
            </a:r>
          </a:p>
        </p:txBody>
      </p:sp>
      <p:sp>
        <p:nvSpPr>
          <p:cNvPr id="84" name="TextBox 83"/>
          <p:cNvSpPr txBox="1"/>
          <p:nvPr/>
        </p:nvSpPr>
        <p:spPr>
          <a:xfrm>
            <a:off x="1219200" y="4038600"/>
            <a:ext cx="2438400" cy="369332"/>
          </a:xfrm>
          <a:prstGeom prst="rect">
            <a:avLst/>
          </a:prstGeom>
          <a:noFill/>
        </p:spPr>
        <p:txBody>
          <a:bodyPr wrap="square" rtlCol="0">
            <a:spAutoFit/>
          </a:bodyPr>
          <a:lstStyle/>
          <a:p>
            <a:r>
              <a:rPr lang="en-US" b="1" dirty="0"/>
              <a:t>    </a:t>
            </a:r>
          </a:p>
        </p:txBody>
      </p:sp>
      <p:sp>
        <p:nvSpPr>
          <p:cNvPr id="99" name="TextBox 98"/>
          <p:cNvSpPr txBox="1"/>
          <p:nvPr/>
        </p:nvSpPr>
        <p:spPr>
          <a:xfrm>
            <a:off x="-228600" y="5029200"/>
            <a:ext cx="1676400" cy="307777"/>
          </a:xfrm>
          <a:prstGeom prst="rect">
            <a:avLst/>
          </a:prstGeom>
          <a:noFill/>
        </p:spPr>
        <p:txBody>
          <a:bodyPr wrap="square" rtlCol="0">
            <a:spAutoFit/>
          </a:bodyPr>
          <a:lstStyle/>
          <a:p>
            <a:r>
              <a:rPr lang="en-US" sz="1400" b="1" i="1" dirty="0"/>
              <a:t>       </a:t>
            </a:r>
          </a:p>
        </p:txBody>
      </p:sp>
      <p:sp>
        <p:nvSpPr>
          <p:cNvPr id="100" name="TextBox 99"/>
          <p:cNvSpPr txBox="1"/>
          <p:nvPr/>
        </p:nvSpPr>
        <p:spPr>
          <a:xfrm>
            <a:off x="0" y="5410200"/>
            <a:ext cx="1600200" cy="307777"/>
          </a:xfrm>
          <a:prstGeom prst="rect">
            <a:avLst/>
          </a:prstGeom>
          <a:noFill/>
        </p:spPr>
        <p:txBody>
          <a:bodyPr wrap="square" rtlCol="0">
            <a:spAutoFit/>
          </a:bodyPr>
          <a:lstStyle/>
          <a:p>
            <a:r>
              <a:rPr lang="en-US" sz="1400" b="1" i="1" dirty="0"/>
              <a:t> </a:t>
            </a:r>
          </a:p>
        </p:txBody>
      </p:sp>
      <p:sp>
        <p:nvSpPr>
          <p:cNvPr id="56" name="TextBox 55"/>
          <p:cNvSpPr txBox="1"/>
          <p:nvPr/>
        </p:nvSpPr>
        <p:spPr>
          <a:xfrm>
            <a:off x="1447800"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83" name="TextBox 82"/>
          <p:cNvSpPr txBox="1"/>
          <p:nvPr/>
        </p:nvSpPr>
        <p:spPr>
          <a:xfrm rot="10800000" flipV="1">
            <a:off x="0" y="5898921"/>
            <a:ext cx="1219200" cy="307777"/>
          </a:xfrm>
          <a:prstGeom prst="rect">
            <a:avLst/>
          </a:prstGeom>
          <a:noFill/>
        </p:spPr>
        <p:txBody>
          <a:bodyPr wrap="square" rtlCol="0">
            <a:spAutoFit/>
          </a:bodyPr>
          <a:lstStyle/>
          <a:p>
            <a:r>
              <a:rPr lang="en-US" sz="1400" b="1" i="1" dirty="0"/>
              <a:t>  </a:t>
            </a:r>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dirty="0"/>
              <a:t>  </a:t>
            </a:r>
          </a:p>
        </p:txBody>
      </p:sp>
      <p:cxnSp>
        <p:nvCxnSpPr>
          <p:cNvPr id="64" name="Straight Connector 63"/>
          <p:cNvCxnSpPr/>
          <p:nvPr/>
        </p:nvCxnSpPr>
        <p:spPr>
          <a:xfrm rot="5400000">
            <a:off x="2590800" y="2514600"/>
            <a:ext cx="2133600" cy="1524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0" y="4648200"/>
            <a:ext cx="1676400" cy="338554"/>
          </a:xfrm>
          <a:prstGeom prst="rect">
            <a:avLst/>
          </a:prstGeom>
          <a:noFill/>
        </p:spPr>
        <p:txBody>
          <a:bodyPr wrap="square" rtlCol="0">
            <a:spAutoFit/>
          </a:bodyPr>
          <a:lstStyle/>
          <a:p>
            <a:r>
              <a:rPr lang="en-US" sz="1600" b="1" i="1" dirty="0"/>
              <a:t>    </a:t>
            </a:r>
            <a:endParaRPr lang="en-US" b="1" i="1" dirty="0"/>
          </a:p>
        </p:txBody>
      </p:sp>
      <p:sp>
        <p:nvSpPr>
          <p:cNvPr id="115" name="TextBox 114"/>
          <p:cNvSpPr txBox="1"/>
          <p:nvPr/>
        </p:nvSpPr>
        <p:spPr>
          <a:xfrm>
            <a:off x="1447800" y="3048000"/>
            <a:ext cx="1219200" cy="615553"/>
          </a:xfrm>
          <a:prstGeom prst="rect">
            <a:avLst/>
          </a:prstGeom>
          <a:noFill/>
        </p:spPr>
        <p:txBody>
          <a:bodyPr wrap="square" rtlCol="0">
            <a:spAutoFit/>
          </a:bodyPr>
          <a:lstStyle/>
          <a:p>
            <a:r>
              <a:rPr lang="en-US" dirty="0"/>
              <a:t>       </a:t>
            </a:r>
            <a:r>
              <a:rPr lang="en-US" sz="1600" dirty="0"/>
              <a:t>Verses</a:t>
            </a:r>
          </a:p>
          <a:p>
            <a:r>
              <a:rPr lang="en-US" sz="1600" dirty="0"/>
              <a:t>            1-9</a:t>
            </a:r>
          </a:p>
        </p:txBody>
      </p:sp>
      <p:sp>
        <p:nvSpPr>
          <p:cNvPr id="118" name="TextBox 117"/>
          <p:cNvSpPr txBox="1"/>
          <p:nvPr/>
        </p:nvSpPr>
        <p:spPr>
          <a:xfrm>
            <a:off x="6477000" y="3048000"/>
            <a:ext cx="2057400" cy="584775"/>
          </a:xfrm>
          <a:prstGeom prst="rect">
            <a:avLst/>
          </a:prstGeom>
          <a:noFill/>
        </p:spPr>
        <p:txBody>
          <a:bodyPr wrap="square" rtlCol="0">
            <a:spAutoFit/>
          </a:bodyPr>
          <a:lstStyle/>
          <a:p>
            <a:r>
              <a:rPr lang="en-US" sz="1600" dirty="0"/>
              <a:t>           Verses</a:t>
            </a:r>
          </a:p>
          <a:p>
            <a:r>
              <a:rPr lang="en-US" sz="1600" dirty="0"/>
              <a:t>             15-21</a:t>
            </a:r>
          </a:p>
        </p:txBody>
      </p:sp>
      <p:sp>
        <p:nvSpPr>
          <p:cNvPr id="132" name="TextBox 131"/>
          <p:cNvSpPr txBox="1"/>
          <p:nvPr/>
        </p:nvSpPr>
        <p:spPr>
          <a:xfrm>
            <a:off x="1676400" y="4038600"/>
            <a:ext cx="1676400" cy="369332"/>
          </a:xfrm>
          <a:prstGeom prst="rect">
            <a:avLst/>
          </a:prstGeom>
          <a:noFill/>
        </p:spPr>
        <p:txBody>
          <a:bodyPr wrap="square" rtlCol="0">
            <a:spAutoFit/>
          </a:bodyPr>
          <a:lstStyle/>
          <a:p>
            <a:r>
              <a:rPr lang="en-US" dirty="0"/>
              <a:t>           </a:t>
            </a:r>
          </a:p>
        </p:txBody>
      </p:sp>
      <p:sp>
        <p:nvSpPr>
          <p:cNvPr id="144" name="TextBox 143"/>
          <p:cNvSpPr txBox="1"/>
          <p:nvPr/>
        </p:nvSpPr>
        <p:spPr>
          <a:xfrm>
            <a:off x="5486400" y="4038600"/>
            <a:ext cx="2362200" cy="369332"/>
          </a:xfrm>
          <a:prstGeom prst="rect">
            <a:avLst/>
          </a:prstGeom>
          <a:noFill/>
        </p:spPr>
        <p:txBody>
          <a:bodyPr wrap="square" rtlCol="0">
            <a:spAutoFit/>
          </a:bodyPr>
          <a:lstStyle/>
          <a:p>
            <a:r>
              <a:rPr lang="en-US" dirty="0"/>
              <a:t>       </a:t>
            </a:r>
          </a:p>
        </p:txBody>
      </p:sp>
      <p:sp>
        <p:nvSpPr>
          <p:cNvPr id="145" name="TextBox 144"/>
          <p:cNvSpPr txBox="1"/>
          <p:nvPr/>
        </p:nvSpPr>
        <p:spPr>
          <a:xfrm>
            <a:off x="3276600" y="1524000"/>
            <a:ext cx="1676400" cy="369332"/>
          </a:xfrm>
          <a:prstGeom prst="rect">
            <a:avLst/>
          </a:prstGeom>
          <a:noFill/>
        </p:spPr>
        <p:txBody>
          <a:bodyPr wrap="square" rtlCol="0">
            <a:spAutoFit/>
          </a:bodyPr>
          <a:lstStyle/>
          <a:p>
            <a:r>
              <a:rPr lang="en-US" b="1" dirty="0"/>
              <a:t>                        </a:t>
            </a:r>
            <a:endParaRPr lang="en-US" b="1" i="1" dirty="0"/>
          </a:p>
        </p:txBody>
      </p:sp>
      <p:sp>
        <p:nvSpPr>
          <p:cNvPr id="146" name="TextBox 145"/>
          <p:cNvSpPr txBox="1"/>
          <p:nvPr/>
        </p:nvSpPr>
        <p:spPr>
          <a:xfrm>
            <a:off x="5562600" y="1524000"/>
            <a:ext cx="2286000" cy="369332"/>
          </a:xfrm>
          <a:prstGeom prst="rect">
            <a:avLst/>
          </a:prstGeom>
          <a:noFill/>
        </p:spPr>
        <p:txBody>
          <a:bodyPr wrap="square" rtlCol="0">
            <a:spAutoFit/>
          </a:bodyPr>
          <a:lstStyle/>
          <a:p>
            <a:r>
              <a:rPr lang="en-US" b="1" i="1" dirty="0"/>
              <a:t>         </a:t>
            </a:r>
          </a:p>
        </p:txBody>
      </p:sp>
      <p:sp>
        <p:nvSpPr>
          <p:cNvPr id="147" name="TextBox 146"/>
          <p:cNvSpPr txBox="1"/>
          <p:nvPr/>
        </p:nvSpPr>
        <p:spPr>
          <a:xfrm rot="294979">
            <a:off x="990600" y="1981200"/>
            <a:ext cx="461665" cy="1436132"/>
          </a:xfrm>
          <a:prstGeom prst="rect">
            <a:avLst/>
          </a:prstGeom>
          <a:noFill/>
        </p:spPr>
        <p:txBody>
          <a:bodyPr vert="vert270" wrap="square" rtlCol="0">
            <a:spAutoFit/>
          </a:bodyPr>
          <a:lstStyle/>
          <a:p>
            <a:r>
              <a:rPr lang="en-US" dirty="0"/>
              <a:t> </a:t>
            </a:r>
          </a:p>
        </p:txBody>
      </p:sp>
      <p:sp>
        <p:nvSpPr>
          <p:cNvPr id="155" name="TextBox 154"/>
          <p:cNvSpPr txBox="1"/>
          <p:nvPr/>
        </p:nvSpPr>
        <p:spPr>
          <a:xfrm>
            <a:off x="6629400" y="2057400"/>
            <a:ext cx="1600200" cy="338554"/>
          </a:xfrm>
          <a:prstGeom prst="rect">
            <a:avLst/>
          </a:prstGeom>
          <a:noFill/>
        </p:spPr>
        <p:txBody>
          <a:bodyPr wrap="square" rtlCol="0">
            <a:spAutoFit/>
          </a:bodyPr>
          <a:lstStyle/>
          <a:p>
            <a:r>
              <a:rPr lang="en-US" sz="1600" dirty="0"/>
              <a:t> </a:t>
            </a:r>
          </a:p>
        </p:txBody>
      </p:sp>
      <p:sp>
        <p:nvSpPr>
          <p:cNvPr id="188" name="TextBox 187"/>
          <p:cNvSpPr txBox="1"/>
          <p:nvPr/>
        </p:nvSpPr>
        <p:spPr>
          <a:xfrm>
            <a:off x="5257800" y="4343400"/>
            <a:ext cx="2819400" cy="369332"/>
          </a:xfrm>
          <a:prstGeom prst="rect">
            <a:avLst/>
          </a:prstGeom>
          <a:noFill/>
        </p:spPr>
        <p:txBody>
          <a:bodyPr wrap="square" rtlCol="0">
            <a:spAutoFit/>
          </a:bodyPr>
          <a:lstStyle/>
          <a:p>
            <a:r>
              <a:rPr lang="en-US" dirty="0"/>
              <a:t> </a:t>
            </a:r>
          </a:p>
        </p:txBody>
      </p:sp>
      <p:cxnSp>
        <p:nvCxnSpPr>
          <p:cNvPr id="53" name="Straight Connector 52"/>
          <p:cNvCxnSpPr/>
          <p:nvPr/>
        </p:nvCxnSpPr>
        <p:spPr>
          <a:xfrm rot="5400000">
            <a:off x="5029200" y="2514600"/>
            <a:ext cx="2133600" cy="1524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267200" y="3048000"/>
            <a:ext cx="2112279" cy="584775"/>
          </a:xfrm>
          <a:prstGeom prst="rect">
            <a:avLst/>
          </a:prstGeom>
          <a:noFill/>
        </p:spPr>
        <p:txBody>
          <a:bodyPr wrap="square" rtlCol="0">
            <a:spAutoFit/>
          </a:bodyPr>
          <a:lstStyle/>
          <a:p>
            <a:r>
              <a:rPr lang="en-US" sz="1600" dirty="0"/>
              <a:t>Verses</a:t>
            </a:r>
          </a:p>
          <a:p>
            <a:r>
              <a:rPr lang="en-US" sz="1600" dirty="0"/>
              <a:t>  10-14</a:t>
            </a:r>
          </a:p>
        </p:txBody>
      </p:sp>
      <p:sp>
        <p:nvSpPr>
          <p:cNvPr id="37" name="TextBox 36"/>
          <p:cNvSpPr txBox="1"/>
          <p:nvPr/>
        </p:nvSpPr>
        <p:spPr>
          <a:xfrm>
            <a:off x="1219200" y="1676400"/>
            <a:ext cx="2590800" cy="830997"/>
          </a:xfrm>
          <a:prstGeom prst="rect">
            <a:avLst/>
          </a:prstGeom>
          <a:noFill/>
        </p:spPr>
        <p:txBody>
          <a:bodyPr wrap="square" rtlCol="0">
            <a:spAutoFit/>
          </a:bodyPr>
          <a:lstStyle/>
          <a:p>
            <a:r>
              <a:rPr lang="en-US" sz="1600" dirty="0">
                <a:latin typeface="Arial Black" pitchFamily="34" charset="0"/>
              </a:rPr>
              <a:t>  Edom’s Humiliation</a:t>
            </a:r>
          </a:p>
          <a:p>
            <a:r>
              <a:rPr lang="en-US" sz="1600" dirty="0">
                <a:latin typeface="Arial Black" pitchFamily="34" charset="0"/>
              </a:rPr>
              <a:t>             and</a:t>
            </a:r>
          </a:p>
          <a:p>
            <a:r>
              <a:rPr lang="en-US" sz="1600" dirty="0">
                <a:latin typeface="Arial Black" pitchFamily="34" charset="0"/>
              </a:rPr>
              <a:t>      Destruction</a:t>
            </a:r>
          </a:p>
        </p:txBody>
      </p:sp>
      <p:sp>
        <p:nvSpPr>
          <p:cNvPr id="38" name="TextBox 37"/>
          <p:cNvSpPr txBox="1"/>
          <p:nvPr/>
        </p:nvSpPr>
        <p:spPr>
          <a:xfrm>
            <a:off x="3962400" y="1676400"/>
            <a:ext cx="1872500" cy="830997"/>
          </a:xfrm>
          <a:prstGeom prst="rect">
            <a:avLst/>
          </a:prstGeom>
          <a:noFill/>
        </p:spPr>
        <p:txBody>
          <a:bodyPr wrap="square" rtlCol="0">
            <a:spAutoFit/>
          </a:bodyPr>
          <a:lstStyle/>
          <a:p>
            <a:r>
              <a:rPr lang="en-US" sz="1600" dirty="0">
                <a:latin typeface="Arial Black" pitchFamily="34" charset="0"/>
              </a:rPr>
              <a:t>Edom’s Cruelty</a:t>
            </a:r>
          </a:p>
          <a:p>
            <a:r>
              <a:rPr lang="en-US" sz="1600" dirty="0">
                <a:latin typeface="Arial Black" pitchFamily="34" charset="0"/>
              </a:rPr>
              <a:t>         and</a:t>
            </a:r>
          </a:p>
          <a:p>
            <a:r>
              <a:rPr lang="en-US" sz="1600" dirty="0">
                <a:latin typeface="Arial Black" pitchFamily="34" charset="0"/>
              </a:rPr>
              <a:t>       Crimes</a:t>
            </a:r>
          </a:p>
        </p:txBody>
      </p:sp>
      <p:sp>
        <p:nvSpPr>
          <p:cNvPr id="39" name="TextBox 38"/>
          <p:cNvSpPr txBox="1"/>
          <p:nvPr/>
        </p:nvSpPr>
        <p:spPr>
          <a:xfrm>
            <a:off x="6400800" y="1676400"/>
            <a:ext cx="1986723" cy="584775"/>
          </a:xfrm>
          <a:prstGeom prst="rect">
            <a:avLst/>
          </a:prstGeom>
          <a:noFill/>
        </p:spPr>
        <p:txBody>
          <a:bodyPr wrap="square" rtlCol="0">
            <a:spAutoFit/>
          </a:bodyPr>
          <a:lstStyle/>
          <a:p>
            <a:r>
              <a:rPr lang="en-US" sz="1600" dirty="0">
                <a:latin typeface="Arial Black" pitchFamily="34" charset="0"/>
              </a:rPr>
              <a:t>Edom and the</a:t>
            </a:r>
          </a:p>
          <a:p>
            <a:r>
              <a:rPr lang="en-US" sz="1600" dirty="0">
                <a:latin typeface="Arial Black" pitchFamily="34" charset="0"/>
              </a:rPr>
              <a:t>Day of the Lord</a:t>
            </a:r>
          </a:p>
        </p:txBody>
      </p:sp>
      <p:cxnSp>
        <p:nvCxnSpPr>
          <p:cNvPr id="40" name="Straight Connector 39"/>
          <p:cNvCxnSpPr/>
          <p:nvPr/>
        </p:nvCxnSpPr>
        <p:spPr>
          <a:xfrm>
            <a:off x="0" y="40386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51054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59436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52400" y="3733800"/>
            <a:ext cx="861711" cy="338554"/>
          </a:xfrm>
          <a:prstGeom prst="rect">
            <a:avLst/>
          </a:prstGeom>
          <a:noFill/>
        </p:spPr>
        <p:txBody>
          <a:bodyPr wrap="square" rtlCol="0">
            <a:spAutoFit/>
          </a:bodyPr>
          <a:lstStyle/>
          <a:p>
            <a:r>
              <a:rPr lang="en-US" sz="1600" b="1" dirty="0"/>
              <a:t>Portent</a:t>
            </a:r>
          </a:p>
        </p:txBody>
      </p:sp>
      <p:sp>
        <p:nvSpPr>
          <p:cNvPr id="46" name="TextBox 45"/>
          <p:cNvSpPr txBox="1"/>
          <p:nvPr/>
        </p:nvSpPr>
        <p:spPr>
          <a:xfrm>
            <a:off x="1524000" y="3733800"/>
            <a:ext cx="1447800" cy="338554"/>
          </a:xfrm>
          <a:prstGeom prst="rect">
            <a:avLst/>
          </a:prstGeom>
          <a:noFill/>
        </p:spPr>
        <p:txBody>
          <a:bodyPr wrap="square" rtlCol="0">
            <a:spAutoFit/>
          </a:bodyPr>
          <a:lstStyle/>
          <a:p>
            <a:r>
              <a:rPr lang="en-US" sz="1600" dirty="0"/>
              <a:t>     Prediction</a:t>
            </a:r>
          </a:p>
        </p:txBody>
      </p:sp>
      <p:cxnSp>
        <p:nvCxnSpPr>
          <p:cNvPr id="47" name="Straight Connector 46"/>
          <p:cNvCxnSpPr/>
          <p:nvPr/>
        </p:nvCxnSpPr>
        <p:spPr>
          <a:xfrm rot="5400000">
            <a:off x="2857500" y="4381500"/>
            <a:ext cx="14478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5257800" y="4343400"/>
            <a:ext cx="1524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886200" y="3733800"/>
            <a:ext cx="1524000" cy="338554"/>
          </a:xfrm>
          <a:prstGeom prst="rect">
            <a:avLst/>
          </a:prstGeom>
          <a:noFill/>
        </p:spPr>
        <p:txBody>
          <a:bodyPr wrap="square" rtlCol="0">
            <a:spAutoFit/>
          </a:bodyPr>
          <a:lstStyle/>
          <a:p>
            <a:r>
              <a:rPr lang="en-US" sz="1600" dirty="0"/>
              <a:t>   Denunciation</a:t>
            </a:r>
          </a:p>
        </p:txBody>
      </p:sp>
      <p:sp>
        <p:nvSpPr>
          <p:cNvPr id="52" name="TextBox 51"/>
          <p:cNvSpPr txBox="1"/>
          <p:nvPr/>
        </p:nvSpPr>
        <p:spPr>
          <a:xfrm>
            <a:off x="5867400" y="3733800"/>
            <a:ext cx="2057400" cy="338554"/>
          </a:xfrm>
          <a:prstGeom prst="rect">
            <a:avLst/>
          </a:prstGeom>
          <a:noFill/>
        </p:spPr>
        <p:txBody>
          <a:bodyPr wrap="square" rtlCol="0">
            <a:spAutoFit/>
          </a:bodyPr>
          <a:lstStyle/>
          <a:p>
            <a:r>
              <a:rPr lang="en-US" sz="1600" dirty="0"/>
              <a:t>             Consummation</a:t>
            </a:r>
          </a:p>
        </p:txBody>
      </p:sp>
      <p:sp>
        <p:nvSpPr>
          <p:cNvPr id="55" name="TextBox 54"/>
          <p:cNvSpPr txBox="1"/>
          <p:nvPr/>
        </p:nvSpPr>
        <p:spPr>
          <a:xfrm>
            <a:off x="152400" y="4114800"/>
            <a:ext cx="914400" cy="338554"/>
          </a:xfrm>
          <a:prstGeom prst="rect">
            <a:avLst/>
          </a:prstGeom>
          <a:noFill/>
        </p:spPr>
        <p:txBody>
          <a:bodyPr wrap="square" rtlCol="0">
            <a:spAutoFit/>
          </a:bodyPr>
          <a:lstStyle/>
          <a:p>
            <a:r>
              <a:rPr lang="en-US" sz="1600" b="1" dirty="0"/>
              <a:t>   Event</a:t>
            </a:r>
          </a:p>
        </p:txBody>
      </p:sp>
      <p:sp>
        <p:nvSpPr>
          <p:cNvPr id="57" name="TextBox 56"/>
          <p:cNvSpPr txBox="1"/>
          <p:nvPr/>
        </p:nvSpPr>
        <p:spPr>
          <a:xfrm>
            <a:off x="1447800" y="4038600"/>
            <a:ext cx="1981200" cy="338554"/>
          </a:xfrm>
          <a:prstGeom prst="rect">
            <a:avLst/>
          </a:prstGeom>
          <a:noFill/>
        </p:spPr>
        <p:txBody>
          <a:bodyPr wrap="square" rtlCol="0">
            <a:spAutoFit/>
          </a:bodyPr>
          <a:lstStyle/>
          <a:p>
            <a:r>
              <a:rPr lang="en-US" sz="1600" b="1" dirty="0"/>
              <a:t> What </a:t>
            </a:r>
            <a:r>
              <a:rPr lang="en-US" sz="1600" dirty="0"/>
              <a:t>will happen</a:t>
            </a:r>
          </a:p>
        </p:txBody>
      </p:sp>
      <p:sp>
        <p:nvSpPr>
          <p:cNvPr id="59" name="TextBox 58"/>
          <p:cNvSpPr txBox="1"/>
          <p:nvPr/>
        </p:nvSpPr>
        <p:spPr>
          <a:xfrm>
            <a:off x="3810000" y="4038600"/>
            <a:ext cx="1981200" cy="338554"/>
          </a:xfrm>
          <a:prstGeom prst="rect">
            <a:avLst/>
          </a:prstGeom>
          <a:noFill/>
        </p:spPr>
        <p:txBody>
          <a:bodyPr wrap="square" rtlCol="0">
            <a:spAutoFit/>
          </a:bodyPr>
          <a:lstStyle/>
          <a:p>
            <a:r>
              <a:rPr lang="en-US" sz="1600" dirty="0"/>
              <a:t> </a:t>
            </a:r>
            <a:r>
              <a:rPr lang="en-US" sz="1600" b="1" dirty="0"/>
              <a:t>Why</a:t>
            </a:r>
            <a:r>
              <a:rPr lang="en-US" sz="1600" dirty="0"/>
              <a:t> it will happen</a:t>
            </a:r>
          </a:p>
        </p:txBody>
      </p:sp>
      <p:sp>
        <p:nvSpPr>
          <p:cNvPr id="60" name="TextBox 59"/>
          <p:cNvSpPr txBox="1"/>
          <p:nvPr/>
        </p:nvSpPr>
        <p:spPr>
          <a:xfrm>
            <a:off x="6248400" y="4038600"/>
            <a:ext cx="1810111" cy="338554"/>
          </a:xfrm>
          <a:prstGeom prst="rect">
            <a:avLst/>
          </a:prstGeom>
          <a:noFill/>
        </p:spPr>
        <p:txBody>
          <a:bodyPr wrap="square" rtlCol="0">
            <a:spAutoFit/>
          </a:bodyPr>
          <a:lstStyle/>
          <a:p>
            <a:r>
              <a:rPr lang="en-US" sz="1600" dirty="0"/>
              <a:t> </a:t>
            </a:r>
            <a:r>
              <a:rPr lang="en-US" sz="1600" b="1" dirty="0"/>
              <a:t>How</a:t>
            </a:r>
            <a:r>
              <a:rPr lang="en-US" sz="1600" dirty="0"/>
              <a:t> it will happen</a:t>
            </a:r>
          </a:p>
        </p:txBody>
      </p:sp>
      <p:sp>
        <p:nvSpPr>
          <p:cNvPr id="61" name="TextBox 60"/>
          <p:cNvSpPr txBox="1"/>
          <p:nvPr/>
        </p:nvSpPr>
        <p:spPr>
          <a:xfrm>
            <a:off x="0" y="4648200"/>
            <a:ext cx="1137823" cy="338554"/>
          </a:xfrm>
          <a:prstGeom prst="rect">
            <a:avLst/>
          </a:prstGeom>
          <a:noFill/>
        </p:spPr>
        <p:txBody>
          <a:bodyPr wrap="square" rtlCol="0">
            <a:spAutoFit/>
          </a:bodyPr>
          <a:lstStyle/>
          <a:p>
            <a:r>
              <a:rPr lang="en-US" sz="1600" b="1" dirty="0"/>
              <a:t>    Content</a:t>
            </a:r>
          </a:p>
        </p:txBody>
      </p:sp>
      <p:sp>
        <p:nvSpPr>
          <p:cNvPr id="62" name="TextBox 61"/>
          <p:cNvSpPr txBox="1"/>
          <p:nvPr/>
        </p:nvSpPr>
        <p:spPr>
          <a:xfrm>
            <a:off x="990600" y="4419600"/>
            <a:ext cx="2743200" cy="738664"/>
          </a:xfrm>
          <a:prstGeom prst="rect">
            <a:avLst/>
          </a:prstGeom>
          <a:noFill/>
        </p:spPr>
        <p:txBody>
          <a:bodyPr wrap="square" rtlCol="0">
            <a:spAutoFit/>
          </a:bodyPr>
          <a:lstStyle/>
          <a:p>
            <a:r>
              <a:rPr lang="en-US" sz="1400" i="1" dirty="0"/>
              <a:t>   </a:t>
            </a:r>
            <a:r>
              <a:rPr lang="en-US" sz="1400" b="1" i="1" dirty="0"/>
              <a:t>“The arrogance of your heart </a:t>
            </a:r>
          </a:p>
          <a:p>
            <a:r>
              <a:rPr lang="en-US" sz="1400" b="1" i="1" dirty="0"/>
              <a:t>   has deceived you… I will bring  </a:t>
            </a:r>
            <a:br>
              <a:rPr lang="en-US" sz="1400" b="1" i="1" dirty="0"/>
            </a:br>
            <a:r>
              <a:rPr lang="en-US" sz="1400" b="1" i="1" dirty="0"/>
              <a:t>   you down.”  (vv.3-4) </a:t>
            </a:r>
          </a:p>
        </p:txBody>
      </p:sp>
      <p:sp>
        <p:nvSpPr>
          <p:cNvPr id="69" name="TextBox 68"/>
          <p:cNvSpPr txBox="1"/>
          <p:nvPr/>
        </p:nvSpPr>
        <p:spPr>
          <a:xfrm>
            <a:off x="3657600" y="4495800"/>
            <a:ext cx="2348720" cy="523220"/>
          </a:xfrm>
          <a:prstGeom prst="rect">
            <a:avLst/>
          </a:prstGeom>
          <a:noFill/>
        </p:spPr>
        <p:txBody>
          <a:bodyPr wrap="square" rtlCol="0">
            <a:spAutoFit/>
          </a:bodyPr>
          <a:lstStyle/>
          <a:p>
            <a:r>
              <a:rPr lang="en-US" sz="1400" b="1" i="1" dirty="0"/>
              <a:t>“Because of violence to your </a:t>
            </a:r>
          </a:p>
          <a:p>
            <a:r>
              <a:rPr lang="en-US" sz="1400" b="1" i="1" dirty="0"/>
              <a:t>brother Jacob…” (v.10)</a:t>
            </a:r>
          </a:p>
        </p:txBody>
      </p:sp>
      <p:sp>
        <p:nvSpPr>
          <p:cNvPr id="70" name="TextBox 69"/>
          <p:cNvSpPr txBox="1"/>
          <p:nvPr/>
        </p:nvSpPr>
        <p:spPr>
          <a:xfrm>
            <a:off x="6096000" y="4419600"/>
            <a:ext cx="2173659" cy="553998"/>
          </a:xfrm>
          <a:prstGeom prst="rect">
            <a:avLst/>
          </a:prstGeom>
          <a:noFill/>
        </p:spPr>
        <p:txBody>
          <a:bodyPr wrap="square" rtlCol="0">
            <a:spAutoFit/>
          </a:bodyPr>
          <a:lstStyle/>
          <a:p>
            <a:r>
              <a:rPr lang="en-US" sz="1600" b="1" i="1" dirty="0"/>
              <a:t>“</a:t>
            </a:r>
            <a:r>
              <a:rPr lang="en-US" sz="1400" b="1" i="1" dirty="0"/>
              <a:t>As you have done, it </a:t>
            </a:r>
          </a:p>
          <a:p>
            <a:r>
              <a:rPr lang="en-US" sz="1400" b="1" i="1" dirty="0"/>
              <a:t>will be done to you.” (v.5) </a:t>
            </a:r>
          </a:p>
        </p:txBody>
      </p:sp>
      <p:sp>
        <p:nvSpPr>
          <p:cNvPr id="103" name="TextBox 102"/>
          <p:cNvSpPr txBox="1"/>
          <p:nvPr/>
        </p:nvSpPr>
        <p:spPr>
          <a:xfrm>
            <a:off x="228600" y="5105400"/>
            <a:ext cx="803425" cy="338554"/>
          </a:xfrm>
          <a:prstGeom prst="rect">
            <a:avLst/>
          </a:prstGeom>
          <a:noFill/>
        </p:spPr>
        <p:txBody>
          <a:bodyPr wrap="square" rtlCol="0">
            <a:spAutoFit/>
          </a:bodyPr>
          <a:lstStyle/>
          <a:p>
            <a:r>
              <a:rPr lang="en-US" sz="1600" b="1" dirty="0"/>
              <a:t>Theme</a:t>
            </a:r>
          </a:p>
        </p:txBody>
      </p:sp>
      <p:sp>
        <p:nvSpPr>
          <p:cNvPr id="104" name="TextBox 103"/>
          <p:cNvSpPr txBox="1"/>
          <p:nvPr/>
        </p:nvSpPr>
        <p:spPr>
          <a:xfrm>
            <a:off x="1905000" y="5029200"/>
            <a:ext cx="4876800" cy="369332"/>
          </a:xfrm>
          <a:prstGeom prst="rect">
            <a:avLst/>
          </a:prstGeom>
          <a:noFill/>
        </p:spPr>
        <p:txBody>
          <a:bodyPr wrap="square" rtlCol="0">
            <a:spAutoFit/>
          </a:bodyPr>
          <a:lstStyle/>
          <a:p>
            <a:r>
              <a:rPr lang="en-US" b="1" dirty="0"/>
              <a:t>                       </a:t>
            </a:r>
            <a:r>
              <a:rPr lang="en-US" sz="1600" b="1" dirty="0"/>
              <a:t>The coming judgment of Edom</a:t>
            </a:r>
            <a:endParaRPr lang="en-US" b="1" dirty="0"/>
          </a:p>
        </p:txBody>
      </p:sp>
      <p:sp>
        <p:nvSpPr>
          <p:cNvPr id="105" name="TextBox 104"/>
          <p:cNvSpPr txBox="1"/>
          <p:nvPr/>
        </p:nvSpPr>
        <p:spPr>
          <a:xfrm>
            <a:off x="0" y="5486400"/>
            <a:ext cx="1266961" cy="338554"/>
          </a:xfrm>
          <a:prstGeom prst="rect">
            <a:avLst/>
          </a:prstGeom>
          <a:noFill/>
        </p:spPr>
        <p:txBody>
          <a:bodyPr wrap="square" rtlCol="0">
            <a:spAutoFit/>
          </a:bodyPr>
          <a:lstStyle/>
          <a:p>
            <a:r>
              <a:rPr lang="en-US" sz="1600" b="1" dirty="0"/>
              <a:t> Key Verse</a:t>
            </a:r>
          </a:p>
        </p:txBody>
      </p:sp>
      <p:sp>
        <p:nvSpPr>
          <p:cNvPr id="106" name="TextBox 105"/>
          <p:cNvSpPr txBox="1"/>
          <p:nvPr/>
        </p:nvSpPr>
        <p:spPr>
          <a:xfrm>
            <a:off x="1371600" y="5410200"/>
            <a:ext cx="6629400" cy="584775"/>
          </a:xfrm>
          <a:prstGeom prst="rect">
            <a:avLst/>
          </a:prstGeom>
          <a:noFill/>
        </p:spPr>
        <p:txBody>
          <a:bodyPr wrap="square" rtlCol="0">
            <a:spAutoFit/>
          </a:bodyPr>
          <a:lstStyle/>
          <a:p>
            <a:r>
              <a:rPr lang="en-US" sz="1600" b="1" i="1" dirty="0"/>
              <a:t>“Because of violence to your brother Jacob, You will be covered with shame, </a:t>
            </a:r>
          </a:p>
          <a:p>
            <a:r>
              <a:rPr lang="en-US" sz="1600" b="1" i="1" dirty="0"/>
              <a:t>And you will be cut off forever.” (v. 10)</a:t>
            </a:r>
          </a:p>
        </p:txBody>
      </p:sp>
      <p:sp>
        <p:nvSpPr>
          <p:cNvPr id="107" name="TextBox 106"/>
          <p:cNvSpPr txBox="1"/>
          <p:nvPr/>
        </p:nvSpPr>
        <p:spPr>
          <a:xfrm>
            <a:off x="152400" y="5943600"/>
            <a:ext cx="914400" cy="523220"/>
          </a:xfrm>
          <a:prstGeom prst="rect">
            <a:avLst/>
          </a:prstGeom>
          <a:noFill/>
        </p:spPr>
        <p:txBody>
          <a:bodyPr wrap="square" rtlCol="0">
            <a:spAutoFit/>
          </a:bodyPr>
          <a:lstStyle/>
          <a:p>
            <a:r>
              <a:rPr lang="en-US" sz="1400" b="1" dirty="0"/>
              <a:t>  Christ in</a:t>
            </a:r>
          </a:p>
          <a:p>
            <a:r>
              <a:rPr lang="en-US" sz="1400" b="1" dirty="0"/>
              <a:t>  Obadiah</a:t>
            </a:r>
          </a:p>
        </p:txBody>
      </p:sp>
      <p:sp>
        <p:nvSpPr>
          <p:cNvPr id="108" name="TextBox 107"/>
          <p:cNvSpPr txBox="1"/>
          <p:nvPr/>
        </p:nvSpPr>
        <p:spPr>
          <a:xfrm>
            <a:off x="1066800" y="5943600"/>
            <a:ext cx="7364656" cy="584775"/>
          </a:xfrm>
          <a:prstGeom prst="rect">
            <a:avLst/>
          </a:prstGeom>
          <a:noFill/>
        </p:spPr>
        <p:txBody>
          <a:bodyPr wrap="square" rtlCol="0">
            <a:spAutoFit/>
          </a:bodyPr>
          <a:lstStyle/>
          <a:p>
            <a:r>
              <a:rPr lang="en-US" sz="1600" dirty="0"/>
              <a:t>God’s judgment of Edom and deliverance of Israel – prefigure Christ’s salvation and judgment .  </a:t>
            </a:r>
          </a:p>
        </p:txBody>
      </p:sp>
      <p:sp>
        <p:nvSpPr>
          <p:cNvPr id="112" name="TextBox 111"/>
          <p:cNvSpPr txBox="1"/>
          <p:nvPr/>
        </p:nvSpPr>
        <p:spPr>
          <a:xfrm>
            <a:off x="-152400" y="1676400"/>
            <a:ext cx="1676400" cy="1169551"/>
          </a:xfrm>
          <a:prstGeom prst="rect">
            <a:avLst/>
          </a:prstGeom>
          <a:noFill/>
        </p:spPr>
        <p:txBody>
          <a:bodyPr wrap="square" rtlCol="0">
            <a:spAutoFit/>
          </a:bodyPr>
          <a:lstStyle/>
          <a:p>
            <a:r>
              <a:rPr lang="en-US" sz="1400" dirty="0"/>
              <a:t>   Jacob &amp; Esau –</a:t>
            </a:r>
          </a:p>
          <a:p>
            <a:r>
              <a:rPr lang="en-US" sz="1400" dirty="0"/>
              <a:t>   from brothers</a:t>
            </a:r>
          </a:p>
          <a:p>
            <a:r>
              <a:rPr lang="en-US" sz="1400" dirty="0"/>
              <a:t>      to nations</a:t>
            </a:r>
          </a:p>
          <a:p>
            <a:r>
              <a:rPr lang="en-US" sz="1400" dirty="0"/>
              <a:t>  (read Gen. 25:</a:t>
            </a:r>
          </a:p>
          <a:p>
            <a:r>
              <a:rPr lang="en-US" sz="1400" dirty="0"/>
              <a:t>  22-26;36:7-8)</a:t>
            </a:r>
          </a:p>
        </p:txBody>
      </p:sp>
      <p:sp>
        <p:nvSpPr>
          <p:cNvPr id="4" name="TextBox 3">
            <a:extLst>
              <a:ext uri="{FF2B5EF4-FFF2-40B4-BE49-F238E27FC236}">
                <a16:creationId xmlns:a16="http://schemas.microsoft.com/office/drawing/2014/main" id="{D5B875FC-0425-6846-AB90-1D3FE6F84A51}"/>
              </a:ext>
            </a:extLst>
          </p:cNvPr>
          <p:cNvSpPr txBox="1"/>
          <p:nvPr/>
        </p:nvSpPr>
        <p:spPr>
          <a:xfrm>
            <a:off x="604837" y="597146"/>
            <a:ext cx="2251450" cy="369332"/>
          </a:xfrm>
          <a:prstGeom prst="rect">
            <a:avLst/>
          </a:prstGeom>
          <a:solidFill>
            <a:schemeClr val="accent1"/>
          </a:solidFill>
        </p:spPr>
        <p:txBody>
          <a:bodyPr wrap="none" rtlCol="0">
            <a:spAutoFit/>
          </a:bodyPr>
          <a:lstStyle/>
          <a:p>
            <a:r>
              <a:rPr lang="en-US" b="1" dirty="0"/>
              <a:t>“Servant of Yahweh”</a:t>
            </a:r>
          </a:p>
        </p:txBody>
      </p:sp>
      <p:sp>
        <p:nvSpPr>
          <p:cNvPr id="63" name="TextBox 62">
            <a:extLst>
              <a:ext uri="{FF2B5EF4-FFF2-40B4-BE49-F238E27FC236}">
                <a16:creationId xmlns:a16="http://schemas.microsoft.com/office/drawing/2014/main" id="{BFAD5E0D-7168-9348-983C-7D8CCD176223}"/>
              </a:ext>
            </a:extLst>
          </p:cNvPr>
          <p:cNvSpPr txBox="1"/>
          <p:nvPr/>
        </p:nvSpPr>
        <p:spPr>
          <a:xfrm>
            <a:off x="6571145" y="533400"/>
            <a:ext cx="1887055" cy="369332"/>
          </a:xfrm>
          <a:prstGeom prst="rect">
            <a:avLst/>
          </a:prstGeom>
          <a:solidFill>
            <a:schemeClr val="accent1"/>
          </a:solidFill>
        </p:spPr>
        <p:txBody>
          <a:bodyPr wrap="none" rtlCol="0">
            <a:spAutoFit/>
          </a:bodyPr>
          <a:lstStyle/>
          <a:p>
            <a:r>
              <a:rPr lang="en-US" b="1" dirty="0"/>
              <a:t>846 BC or 586 BC</a:t>
            </a:r>
          </a:p>
        </p:txBody>
      </p:sp>
    </p:spTree>
    <p:extLst>
      <p:ext uri="{BB962C8B-B14F-4D97-AF65-F5344CB8AC3E}">
        <p14:creationId xmlns:p14="http://schemas.microsoft.com/office/powerpoint/2010/main" val="3524437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134" y="1955670"/>
            <a:ext cx="8584522" cy="1631216"/>
          </a:xfrm>
          <a:prstGeom prst="rect">
            <a:avLst/>
          </a:prstGeom>
          <a:noFill/>
        </p:spPr>
        <p:txBody>
          <a:bodyPr wrap="square" rtlCol="0" anchor="t">
            <a:spAutoFit/>
          </a:bodyPr>
          <a:lstStyle/>
          <a:p>
            <a:r>
              <a:rPr lang="en-US" sz="2000" b="1" dirty="0" err="1">
                <a:latin typeface="Arial" panose="020B0604020202020204" pitchFamily="34" charset="0"/>
                <a:cs typeface="Arial" panose="020B0604020202020204" pitchFamily="34" charset="0"/>
              </a:rPr>
              <a:t>Obad</a:t>
            </a:r>
            <a:r>
              <a:rPr lang="en-US" sz="2000" b="1" dirty="0">
                <a:latin typeface="Arial" panose="020B0604020202020204" pitchFamily="34" charset="0"/>
                <a:cs typeface="Arial" panose="020B0604020202020204" pitchFamily="34" charset="0"/>
              </a:rPr>
              <a:t> 1:15-16    </a:t>
            </a:r>
            <a:r>
              <a:rPr lang="en-US" b="1" baseline="30000" dirty="0">
                <a:latin typeface="Arial" panose="020B0604020202020204" pitchFamily="34" charset="0"/>
                <a:cs typeface="Arial" panose="020B0604020202020204" pitchFamily="34" charset="0"/>
              </a:rPr>
              <a:t>15</a:t>
            </a:r>
            <a:r>
              <a:rPr lang="en-US" sz="2000" b="1" i="1" dirty="0">
                <a:solidFill>
                  <a:srgbClr val="002060"/>
                </a:solidFill>
                <a:latin typeface="Arial" panose="020B0604020202020204" pitchFamily="34" charset="0"/>
                <a:cs typeface="Arial" panose="020B0604020202020204" pitchFamily="34" charset="0"/>
              </a:rPr>
              <a:t> "For the day of the LORD upon all the nations is near; as you have done, it shall be done to you; Your reprisal shall return upon your own head.  </a:t>
            </a:r>
            <a:r>
              <a:rPr lang="en-US" b="1" baseline="30000" dirty="0">
                <a:latin typeface="Arial" panose="020B0604020202020204" pitchFamily="34" charset="0"/>
                <a:cs typeface="Arial" panose="020B0604020202020204" pitchFamily="34" charset="0"/>
              </a:rPr>
              <a:t>16</a:t>
            </a:r>
            <a:r>
              <a:rPr lang="en-US" sz="2000" b="1" i="1" dirty="0">
                <a:solidFill>
                  <a:srgbClr val="002060"/>
                </a:solidFill>
                <a:latin typeface="Arial" panose="020B0604020202020204" pitchFamily="34" charset="0"/>
                <a:cs typeface="Arial" panose="020B0604020202020204" pitchFamily="34" charset="0"/>
              </a:rPr>
              <a:t> For as you drank on my holy mountain, so shall all the nations drink continually;  Yes, they shall drink, and swallow, and they shall be as though they had never been. </a:t>
            </a:r>
          </a:p>
        </p:txBody>
      </p:sp>
      <p:sp>
        <p:nvSpPr>
          <p:cNvPr id="7" name="TextBox 6"/>
          <p:cNvSpPr txBox="1"/>
          <p:nvPr/>
        </p:nvSpPr>
        <p:spPr>
          <a:xfrm>
            <a:off x="177072" y="3674883"/>
            <a:ext cx="8881584" cy="2400657"/>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“If someone were to act cruelly towards us, and God punish him for this cruelty, and we rejoice in it, we make his crime our own; and then, according to verse 15, as we have done, so shall it be done unto us.”</a:t>
            </a:r>
          </a:p>
          <a:p>
            <a:r>
              <a:rPr lang="en-US" sz="2000" b="1" dirty="0">
                <a:latin typeface="Arial" panose="020B0604020202020204" pitchFamily="34" charset="0"/>
                <a:cs typeface="Arial" panose="020B0604020202020204" pitchFamily="34" charset="0"/>
              </a:rPr>
              <a:t>						-- </a:t>
            </a:r>
            <a:r>
              <a:rPr lang="en-US" b="1" dirty="0">
                <a:latin typeface="Arial" panose="020B0604020202020204" pitchFamily="34" charset="0"/>
                <a:cs typeface="Arial" panose="020B0604020202020204" pitchFamily="34" charset="0"/>
              </a:rPr>
              <a:t>Adam Clarke</a:t>
            </a:r>
          </a:p>
          <a:p>
            <a:endParaRPr lang="en-US" sz="1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Verse 16 is addressed to the Jews.  As they were punished upon God’s holy mount in Jerusalem, so shall other nations be punished in their respective countries.  </a:t>
            </a:r>
          </a:p>
        </p:txBody>
      </p:sp>
      <p:sp>
        <p:nvSpPr>
          <p:cNvPr id="11" name="Title 1"/>
          <p:cNvSpPr txBox="1">
            <a:spLocks/>
          </p:cNvSpPr>
          <p:nvPr/>
        </p:nvSpPr>
        <p:spPr>
          <a:xfrm>
            <a:off x="437102" y="288317"/>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4000" dirty="0">
                <a:latin typeface="Arial" panose="020B0604020202020204" pitchFamily="34" charset="0"/>
                <a:cs typeface="Arial" panose="020B0604020202020204" pitchFamily="34" charset="0"/>
              </a:rPr>
              <a:t>Edom &amp; the Day of the Lord</a:t>
            </a:r>
            <a:br>
              <a:rPr lang="en-US" sz="4000" dirty="0">
                <a:latin typeface="Arial" panose="020B0604020202020204" pitchFamily="34" charset="0"/>
                <a:ea typeface="Abadi MT Condensed Extra Bold" charset="0"/>
                <a:cs typeface="Arial" panose="020B0604020202020204" pitchFamily="34" charset="0"/>
              </a:rPr>
            </a:br>
            <a:r>
              <a:rPr lang="en-US" sz="2700" dirty="0">
                <a:latin typeface="Arial" panose="020B0604020202020204" pitchFamily="34" charset="0"/>
                <a:ea typeface="Abadi MT Condensed Extra Bold" charset="0"/>
                <a:cs typeface="Arial" panose="020B0604020202020204" pitchFamily="34" charset="0"/>
              </a:rPr>
              <a:t>Verses 15 - 21</a:t>
            </a:r>
            <a:endParaRPr lang="en-US" sz="2700" dirty="0">
              <a:latin typeface="Arial" panose="020B0604020202020204" pitchFamily="34" charset="0"/>
              <a:cs typeface="Arial" panose="020B0604020202020204" pitchFamily="34" charset="0"/>
            </a:endParaRPr>
          </a:p>
        </p:txBody>
      </p:sp>
      <p:sp>
        <p:nvSpPr>
          <p:cNvPr id="6" name="TextBox 5"/>
          <p:cNvSpPr txBox="1"/>
          <p:nvPr/>
        </p:nvSpPr>
        <p:spPr>
          <a:xfrm>
            <a:off x="143817" y="1547325"/>
            <a:ext cx="6888424"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The triumph of Israel over Edom in the Day of the Lord.</a:t>
            </a:r>
          </a:p>
        </p:txBody>
      </p:sp>
    </p:spTree>
    <p:extLst>
      <p:ext uri="{BB962C8B-B14F-4D97-AF65-F5344CB8AC3E}">
        <p14:creationId xmlns:p14="http://schemas.microsoft.com/office/powerpoint/2010/main" val="2395157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134" y="1845942"/>
            <a:ext cx="8584522" cy="1938992"/>
          </a:xfrm>
          <a:prstGeom prst="rect">
            <a:avLst/>
          </a:prstGeom>
          <a:noFill/>
        </p:spPr>
        <p:txBody>
          <a:bodyPr wrap="square" rtlCol="0" anchor="t">
            <a:spAutoFit/>
          </a:bodyPr>
          <a:lstStyle/>
          <a:p>
            <a:r>
              <a:rPr lang="en-US" sz="2000" b="1" dirty="0" err="1">
                <a:latin typeface="Arial" panose="020B0604020202020204" pitchFamily="34" charset="0"/>
                <a:cs typeface="Arial" panose="020B0604020202020204" pitchFamily="34" charset="0"/>
              </a:rPr>
              <a:t>Obad</a:t>
            </a:r>
            <a:r>
              <a:rPr lang="en-US" sz="2000" b="1" dirty="0">
                <a:latin typeface="Arial" panose="020B0604020202020204" pitchFamily="34" charset="0"/>
                <a:cs typeface="Arial" panose="020B0604020202020204" pitchFamily="34" charset="0"/>
              </a:rPr>
              <a:t> 1:17-18    </a:t>
            </a:r>
            <a:r>
              <a:rPr lang="en-US" b="1" baseline="30000" dirty="0">
                <a:latin typeface="Arial" panose="020B0604020202020204" pitchFamily="34" charset="0"/>
                <a:cs typeface="Arial" panose="020B0604020202020204" pitchFamily="34" charset="0"/>
              </a:rPr>
              <a:t>17</a:t>
            </a:r>
            <a:r>
              <a:rPr lang="en-US" sz="2000" b="1" i="1" dirty="0">
                <a:solidFill>
                  <a:srgbClr val="002060"/>
                </a:solidFill>
                <a:latin typeface="Arial" panose="020B0604020202020204" pitchFamily="34" charset="0"/>
                <a:cs typeface="Arial" panose="020B0604020202020204" pitchFamily="34" charset="0"/>
              </a:rPr>
              <a:t> "But on Mount Zion there shall be deliverance, and there shall be holiness;  The house of Jacob shall possess their possessions.  </a:t>
            </a:r>
            <a:r>
              <a:rPr lang="en-US" b="1" baseline="30000" dirty="0">
                <a:latin typeface="Arial" panose="020B0604020202020204" pitchFamily="34" charset="0"/>
                <a:cs typeface="Arial" panose="020B0604020202020204" pitchFamily="34" charset="0"/>
              </a:rPr>
              <a:t>18 </a:t>
            </a:r>
            <a:r>
              <a:rPr lang="en-US" sz="2000" b="1" i="1" dirty="0">
                <a:solidFill>
                  <a:srgbClr val="002060"/>
                </a:solidFill>
                <a:latin typeface="Arial" panose="020B0604020202020204" pitchFamily="34" charset="0"/>
                <a:cs typeface="Arial" panose="020B0604020202020204" pitchFamily="34" charset="0"/>
              </a:rPr>
              <a:t>The house of Jacob shall be a fire, and the house of Joseph a flame; but the house of Esau shall be stubble;  They shall kindle them and devour them, and no survivor shall remain of the house of Esau," For the LORD has spoken. </a:t>
            </a:r>
          </a:p>
        </p:txBody>
      </p:sp>
      <p:sp>
        <p:nvSpPr>
          <p:cNvPr id="7" name="TextBox 6"/>
          <p:cNvSpPr txBox="1"/>
          <p:nvPr/>
        </p:nvSpPr>
        <p:spPr>
          <a:xfrm>
            <a:off x="177072" y="3748035"/>
            <a:ext cx="8881584" cy="3170099"/>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Deliverance and holiness will be found on Mt. Zion, not Mt. </a:t>
            </a:r>
            <a:r>
              <a:rPr lang="en-US" sz="2000" b="1" dirty="0" err="1">
                <a:latin typeface="Arial" panose="020B0604020202020204" pitchFamily="34" charset="0"/>
                <a:cs typeface="Arial" panose="020B0604020202020204" pitchFamily="34" charset="0"/>
              </a:rPr>
              <a:t>Seir</a:t>
            </a:r>
            <a:r>
              <a:rPr lang="en-US" sz="2000" b="1" dirty="0">
                <a:latin typeface="Arial" panose="020B0604020202020204" pitchFamily="34" charset="0"/>
                <a:cs typeface="Arial" panose="020B0604020202020204" pitchFamily="34" charset="0"/>
              </a:rPr>
              <a:t> (the prominent mountain in Edom).  This probably refers to the Jews return from captivity and reestablishment of Jerusalem, but also to their future restoration under the Gospel, when they shall be truly converted, and become holiness to the Lord; for salvation and holiness will forever be the characteristics of the new Zion - the Church.</a:t>
            </a:r>
          </a:p>
          <a:p>
            <a:r>
              <a:rPr lang="en-US" sz="2000" b="1" dirty="0">
                <a:latin typeface="Arial" panose="020B0604020202020204" pitchFamily="34" charset="0"/>
                <a:cs typeface="Arial" panose="020B0604020202020204" pitchFamily="34" charset="0"/>
              </a:rPr>
              <a:t>The house of Jacob shall consume the house of Esau.  They did break out as a flame upon the </a:t>
            </a:r>
            <a:r>
              <a:rPr lang="en-US" sz="2000" b="1" dirty="0" err="1">
                <a:latin typeface="Arial" panose="020B0604020202020204" pitchFamily="34" charset="0"/>
                <a:cs typeface="Arial" panose="020B0604020202020204" pitchFamily="34" charset="0"/>
              </a:rPr>
              <a:t>Idumeans</a:t>
            </a:r>
            <a:r>
              <a:rPr lang="en-US" sz="2000" b="1" dirty="0">
                <a:latin typeface="Arial" panose="020B0604020202020204" pitchFamily="34" charset="0"/>
                <a:cs typeface="Arial" panose="020B0604020202020204" pitchFamily="34" charset="0"/>
              </a:rPr>
              <a:t>, reducing them into slavery and obliging them to receive circumcision, and to practice other rites of the Jewish religion.</a:t>
            </a:r>
          </a:p>
        </p:txBody>
      </p:sp>
      <p:sp>
        <p:nvSpPr>
          <p:cNvPr id="11" name="Title 1"/>
          <p:cNvSpPr txBox="1">
            <a:spLocks/>
          </p:cNvSpPr>
          <p:nvPr/>
        </p:nvSpPr>
        <p:spPr>
          <a:xfrm>
            <a:off x="437102" y="288317"/>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4000" dirty="0">
                <a:latin typeface="Arial" panose="020B0604020202020204" pitchFamily="34" charset="0"/>
                <a:cs typeface="Arial" panose="020B0604020202020204" pitchFamily="34" charset="0"/>
              </a:rPr>
              <a:t>Edom &amp; the Day of the Lord</a:t>
            </a:r>
            <a:br>
              <a:rPr lang="en-US" sz="4000" dirty="0">
                <a:latin typeface="Arial" panose="020B0604020202020204" pitchFamily="34" charset="0"/>
                <a:ea typeface="Abadi MT Condensed Extra Bold" charset="0"/>
                <a:cs typeface="Arial" panose="020B0604020202020204" pitchFamily="34" charset="0"/>
              </a:rPr>
            </a:br>
            <a:r>
              <a:rPr lang="en-US" sz="2700" dirty="0">
                <a:latin typeface="Arial" panose="020B0604020202020204" pitchFamily="34" charset="0"/>
                <a:ea typeface="Abadi MT Condensed Extra Bold" charset="0"/>
                <a:cs typeface="Arial" panose="020B0604020202020204" pitchFamily="34" charset="0"/>
              </a:rPr>
              <a:t>Verses 15 - 21</a:t>
            </a:r>
            <a:endParaRPr lang="en-US" sz="2700" dirty="0">
              <a:latin typeface="Arial" panose="020B0604020202020204" pitchFamily="34" charset="0"/>
              <a:cs typeface="Arial" panose="020B0604020202020204" pitchFamily="34" charset="0"/>
            </a:endParaRPr>
          </a:p>
        </p:txBody>
      </p:sp>
      <p:sp>
        <p:nvSpPr>
          <p:cNvPr id="6" name="TextBox 5"/>
          <p:cNvSpPr txBox="1"/>
          <p:nvPr/>
        </p:nvSpPr>
        <p:spPr>
          <a:xfrm>
            <a:off x="143817" y="1486365"/>
            <a:ext cx="6888424"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The triumph of Israel over Edom in the Day of the Lord.</a:t>
            </a:r>
          </a:p>
        </p:txBody>
      </p:sp>
    </p:spTree>
    <p:extLst>
      <p:ext uri="{BB962C8B-B14F-4D97-AF65-F5344CB8AC3E}">
        <p14:creationId xmlns:p14="http://schemas.microsoft.com/office/powerpoint/2010/main" val="496109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134" y="1955670"/>
            <a:ext cx="8584522" cy="2554545"/>
          </a:xfrm>
          <a:prstGeom prst="rect">
            <a:avLst/>
          </a:prstGeom>
          <a:noFill/>
        </p:spPr>
        <p:txBody>
          <a:bodyPr wrap="square" rtlCol="0" anchor="t">
            <a:spAutoFit/>
          </a:bodyPr>
          <a:lstStyle/>
          <a:p>
            <a:r>
              <a:rPr lang="en-US" sz="2000" b="1" dirty="0" err="1">
                <a:latin typeface="Arial" panose="020B0604020202020204" pitchFamily="34" charset="0"/>
                <a:cs typeface="Arial" panose="020B0604020202020204" pitchFamily="34" charset="0"/>
              </a:rPr>
              <a:t>Obad</a:t>
            </a:r>
            <a:r>
              <a:rPr lang="en-US" sz="2000" b="1" dirty="0">
                <a:latin typeface="Arial" panose="020B0604020202020204" pitchFamily="34" charset="0"/>
                <a:cs typeface="Arial" panose="020B0604020202020204" pitchFamily="34" charset="0"/>
              </a:rPr>
              <a:t> 1:19-21   </a:t>
            </a:r>
            <a:r>
              <a:rPr lang="en-US" b="1" baseline="30000" dirty="0">
                <a:latin typeface="Arial" panose="020B0604020202020204" pitchFamily="34" charset="0"/>
                <a:cs typeface="Arial" panose="020B0604020202020204" pitchFamily="34" charset="0"/>
              </a:rPr>
              <a:t>19</a:t>
            </a:r>
            <a:r>
              <a:rPr lang="en-US" sz="2000" b="1" i="1" dirty="0">
                <a:solidFill>
                  <a:srgbClr val="002060"/>
                </a:solidFill>
                <a:latin typeface="Arial" panose="020B0604020202020204" pitchFamily="34" charset="0"/>
                <a:cs typeface="Arial" panose="020B0604020202020204" pitchFamily="34" charset="0"/>
              </a:rPr>
              <a:t> The South shall possess the mountains of Esau, and the Lowland shall possess Philistia.  They shall possess the fields of Ephraim and the fields of Samaria.  Benjamin shall possess Gilead. </a:t>
            </a:r>
            <a:r>
              <a:rPr lang="en-US" b="1" baseline="30000" dirty="0">
                <a:latin typeface="Arial" panose="020B0604020202020204" pitchFamily="34" charset="0"/>
                <a:cs typeface="Arial" panose="020B0604020202020204" pitchFamily="34" charset="0"/>
              </a:rPr>
              <a:t> 20 </a:t>
            </a:r>
            <a:r>
              <a:rPr lang="en-US" sz="2000" b="1" i="1" dirty="0">
                <a:solidFill>
                  <a:srgbClr val="002060"/>
                </a:solidFill>
                <a:latin typeface="Arial" panose="020B0604020202020204" pitchFamily="34" charset="0"/>
                <a:cs typeface="Arial" panose="020B0604020202020204" pitchFamily="34" charset="0"/>
              </a:rPr>
              <a:t>And the captives of this host of the children of Israel shall possess the land of the Canaanites as far as </a:t>
            </a:r>
            <a:r>
              <a:rPr lang="en-US" sz="2000" b="1" i="1" dirty="0" err="1">
                <a:solidFill>
                  <a:srgbClr val="002060"/>
                </a:solidFill>
                <a:latin typeface="Arial" panose="020B0604020202020204" pitchFamily="34" charset="0"/>
                <a:cs typeface="Arial" panose="020B0604020202020204" pitchFamily="34" charset="0"/>
              </a:rPr>
              <a:t>Zarephath</a:t>
            </a:r>
            <a:r>
              <a:rPr lang="en-US" sz="2000" b="1" i="1" dirty="0">
                <a:solidFill>
                  <a:srgbClr val="002060"/>
                </a:solidFill>
                <a:latin typeface="Arial" panose="020B0604020202020204" pitchFamily="34" charset="0"/>
                <a:cs typeface="Arial" panose="020B0604020202020204" pitchFamily="34" charset="0"/>
              </a:rPr>
              <a:t>. The captives of Jerusalem who are in </a:t>
            </a:r>
            <a:r>
              <a:rPr lang="en-US" sz="2000" b="1" i="1" dirty="0" err="1">
                <a:solidFill>
                  <a:srgbClr val="002060"/>
                </a:solidFill>
                <a:latin typeface="Arial" panose="020B0604020202020204" pitchFamily="34" charset="0"/>
                <a:cs typeface="Arial" panose="020B0604020202020204" pitchFamily="34" charset="0"/>
              </a:rPr>
              <a:t>Sepharad</a:t>
            </a:r>
            <a:r>
              <a:rPr lang="en-US" sz="2000" b="1" i="1" dirty="0">
                <a:solidFill>
                  <a:srgbClr val="002060"/>
                </a:solidFill>
                <a:latin typeface="Arial" panose="020B0604020202020204" pitchFamily="34" charset="0"/>
                <a:cs typeface="Arial" panose="020B0604020202020204" pitchFamily="34" charset="0"/>
              </a:rPr>
              <a:t> shall possess the cities of the South.  </a:t>
            </a:r>
            <a:r>
              <a:rPr lang="en-US" b="1" baseline="30000" dirty="0">
                <a:latin typeface="Arial" panose="020B0604020202020204" pitchFamily="34" charset="0"/>
                <a:cs typeface="Arial" panose="020B0604020202020204" pitchFamily="34" charset="0"/>
              </a:rPr>
              <a:t>21</a:t>
            </a:r>
            <a:r>
              <a:rPr lang="en-US" sz="2000" b="1" i="1" dirty="0">
                <a:solidFill>
                  <a:srgbClr val="002060"/>
                </a:solidFill>
                <a:latin typeface="Arial" panose="020B0604020202020204" pitchFamily="34" charset="0"/>
                <a:cs typeface="Arial" panose="020B0604020202020204" pitchFamily="34" charset="0"/>
              </a:rPr>
              <a:t> Then saviors shall come to Mount Zion to judge the mountains of Esau, and the kingdom shall be the LORD'S. </a:t>
            </a:r>
          </a:p>
        </p:txBody>
      </p:sp>
      <p:sp>
        <p:nvSpPr>
          <p:cNvPr id="7" name="TextBox 6"/>
          <p:cNvSpPr txBox="1"/>
          <p:nvPr/>
        </p:nvSpPr>
        <p:spPr>
          <a:xfrm>
            <a:off x="143817" y="4674735"/>
            <a:ext cx="8881584" cy="1938992"/>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In these verses the prophet identifies the different districts which will come under the control of various Israelites after their return from Babylon. They will possess the former land of Edom, now called </a:t>
            </a:r>
            <a:r>
              <a:rPr lang="en-US" sz="2000" b="1" dirty="0" err="1">
                <a:latin typeface="Arial" panose="020B0604020202020204" pitchFamily="34" charset="0"/>
                <a:cs typeface="Arial" panose="020B0604020202020204" pitchFamily="34" charset="0"/>
              </a:rPr>
              <a:t>Idumea</a:t>
            </a:r>
            <a:r>
              <a:rPr lang="en-US" sz="2000" b="1" dirty="0">
                <a:latin typeface="Arial" panose="020B0604020202020204" pitchFamily="34" charset="0"/>
                <a:cs typeface="Arial" panose="020B0604020202020204" pitchFamily="34" charset="0"/>
              </a:rPr>
              <a:t>, whose  inhabitants were a mix of </a:t>
            </a:r>
            <a:r>
              <a:rPr lang="en-US" sz="2000" b="1" dirty="0" err="1">
                <a:latin typeface="Arial" panose="020B0604020202020204" pitchFamily="34" charset="0"/>
                <a:cs typeface="Arial" panose="020B0604020202020204" pitchFamily="34" charset="0"/>
              </a:rPr>
              <a:t>Edomites</a:t>
            </a:r>
            <a:r>
              <a:rPr lang="en-US" sz="2000" b="1" dirty="0">
                <a:latin typeface="Arial" panose="020B0604020202020204" pitchFamily="34" charset="0"/>
                <a:cs typeface="Arial" panose="020B0604020202020204" pitchFamily="34" charset="0"/>
              </a:rPr>
              <a:t> and those whom Babylon had brought in to resettle it. </a:t>
            </a:r>
          </a:p>
          <a:p>
            <a:r>
              <a:rPr lang="en-US" sz="2000" b="1" dirty="0">
                <a:latin typeface="Arial" panose="020B0604020202020204" pitchFamily="34" charset="0"/>
                <a:cs typeface="Arial" panose="020B0604020202020204" pitchFamily="34" charset="0"/>
              </a:rPr>
              <a:t>The last verse says the ultimate rule will be that of the Lord's. </a:t>
            </a:r>
          </a:p>
        </p:txBody>
      </p:sp>
      <p:sp>
        <p:nvSpPr>
          <p:cNvPr id="11" name="Title 1"/>
          <p:cNvSpPr txBox="1">
            <a:spLocks/>
          </p:cNvSpPr>
          <p:nvPr/>
        </p:nvSpPr>
        <p:spPr>
          <a:xfrm>
            <a:off x="437102" y="288317"/>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4000" dirty="0">
                <a:latin typeface="Arial" panose="020B0604020202020204" pitchFamily="34" charset="0"/>
                <a:cs typeface="Arial" panose="020B0604020202020204" pitchFamily="34" charset="0"/>
              </a:rPr>
              <a:t>Edom &amp; the Day of the Lord</a:t>
            </a:r>
            <a:br>
              <a:rPr lang="en-US" sz="4000" dirty="0">
                <a:latin typeface="Arial" panose="020B0604020202020204" pitchFamily="34" charset="0"/>
                <a:ea typeface="Abadi MT Condensed Extra Bold" charset="0"/>
                <a:cs typeface="Arial" panose="020B0604020202020204" pitchFamily="34" charset="0"/>
              </a:rPr>
            </a:br>
            <a:r>
              <a:rPr lang="en-US" sz="2700" dirty="0">
                <a:latin typeface="Arial" panose="020B0604020202020204" pitchFamily="34" charset="0"/>
                <a:ea typeface="Abadi MT Condensed Extra Bold" charset="0"/>
                <a:cs typeface="Arial" panose="020B0604020202020204" pitchFamily="34" charset="0"/>
              </a:rPr>
              <a:t>Verses 15 - 21</a:t>
            </a:r>
            <a:endParaRPr lang="en-US" sz="2700" dirty="0">
              <a:latin typeface="Arial" panose="020B0604020202020204" pitchFamily="34" charset="0"/>
              <a:cs typeface="Arial" panose="020B0604020202020204" pitchFamily="34" charset="0"/>
            </a:endParaRPr>
          </a:p>
        </p:txBody>
      </p:sp>
      <p:sp>
        <p:nvSpPr>
          <p:cNvPr id="6" name="TextBox 5"/>
          <p:cNvSpPr txBox="1"/>
          <p:nvPr/>
        </p:nvSpPr>
        <p:spPr>
          <a:xfrm>
            <a:off x="143817" y="1547325"/>
            <a:ext cx="6888424"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The triumph of Israel over Edom in the Day of the Lord.</a:t>
            </a:r>
          </a:p>
        </p:txBody>
      </p:sp>
    </p:spTree>
    <p:extLst>
      <p:ext uri="{BB962C8B-B14F-4D97-AF65-F5344CB8AC3E}">
        <p14:creationId xmlns:p14="http://schemas.microsoft.com/office/powerpoint/2010/main" val="1904600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7952" y="1593334"/>
            <a:ext cx="8473439" cy="4893647"/>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Obadiah foretells the subjection of the </a:t>
            </a:r>
            <a:r>
              <a:rPr lang="en-US" sz="2000" b="1" dirty="0" err="1">
                <a:latin typeface="Arial" panose="020B0604020202020204" pitchFamily="34" charset="0"/>
                <a:cs typeface="Arial" panose="020B0604020202020204" pitchFamily="34" charset="0"/>
              </a:rPr>
              <a:t>Idumeans</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Edomites</a:t>
            </a:r>
            <a:r>
              <a:rPr lang="en-US" sz="2000" b="1" dirty="0">
                <a:latin typeface="Arial" panose="020B0604020202020204" pitchFamily="34" charset="0"/>
                <a:cs typeface="Arial" panose="020B0604020202020204" pitchFamily="34" charset="0"/>
              </a:rPr>
              <a:t>), first by the Chaldeans, and finally by the Jews, whom they had abused most cruelly when they were conquered by other enemies. These prophecies have been literally fulfilled since the </a:t>
            </a:r>
            <a:r>
              <a:rPr lang="en-US" sz="2000" b="1" dirty="0" err="1">
                <a:latin typeface="Arial" panose="020B0604020202020204" pitchFamily="34" charset="0"/>
                <a:cs typeface="Arial" panose="020B0604020202020204" pitchFamily="34" charset="0"/>
              </a:rPr>
              <a:t>Idumeans</a:t>
            </a:r>
            <a:r>
              <a:rPr lang="en-US" sz="2000" b="1" dirty="0">
                <a:latin typeface="Arial" panose="020B0604020202020204" pitchFamily="34" charset="0"/>
                <a:cs typeface="Arial" panose="020B0604020202020204" pitchFamily="34" charset="0"/>
              </a:rPr>
              <a:t>, as a nation, became totally extinct. </a:t>
            </a:r>
          </a:p>
          <a:p>
            <a:endParaRPr lang="en-US" sz="12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This was also foretold by Ezekiel: </a:t>
            </a:r>
          </a:p>
          <a:p>
            <a:r>
              <a:rPr lang="en-US" sz="2000" b="1" dirty="0" err="1">
                <a:latin typeface="Arial" panose="020B0604020202020204" pitchFamily="34" charset="0"/>
                <a:cs typeface="Arial" panose="020B0604020202020204" pitchFamily="34" charset="0"/>
              </a:rPr>
              <a:t>Eze</a:t>
            </a:r>
            <a:r>
              <a:rPr lang="en-US" sz="2000" b="1" dirty="0">
                <a:latin typeface="Arial" panose="020B0604020202020204" pitchFamily="34" charset="0"/>
                <a:cs typeface="Arial" panose="020B0604020202020204" pitchFamily="34" charset="0"/>
              </a:rPr>
              <a:t> 25:12-14   </a:t>
            </a:r>
            <a:r>
              <a:rPr lang="en-US" b="1" i="1" dirty="0">
                <a:solidFill>
                  <a:srgbClr val="002060"/>
                </a:solidFill>
                <a:latin typeface="Arial" panose="020B0604020202020204" pitchFamily="34" charset="0"/>
                <a:cs typeface="Arial" panose="020B0604020202020204" pitchFamily="34" charset="0"/>
              </a:rPr>
              <a:t>Thus says the Lord GOD: "Because of what Edom did against the house of Judah by taking vengeance, and has greatly offended by avenging itself on them,  therefore,” thus says the Lord GOD: "I will also stretch out My hand against Edom, cut off man and beast from it, and make it desolate from </a:t>
            </a:r>
            <a:r>
              <a:rPr lang="en-US" b="1" i="1" dirty="0" err="1">
                <a:solidFill>
                  <a:srgbClr val="002060"/>
                </a:solidFill>
                <a:latin typeface="Arial" panose="020B0604020202020204" pitchFamily="34" charset="0"/>
                <a:cs typeface="Arial" panose="020B0604020202020204" pitchFamily="34" charset="0"/>
              </a:rPr>
              <a:t>Teman</a:t>
            </a:r>
            <a:r>
              <a:rPr lang="en-US" b="1" i="1" dirty="0">
                <a:solidFill>
                  <a:srgbClr val="002060"/>
                </a:solidFill>
                <a:latin typeface="Arial" panose="020B0604020202020204" pitchFamily="34" charset="0"/>
                <a:cs typeface="Arial" panose="020B0604020202020204" pitchFamily="34" charset="0"/>
              </a:rPr>
              <a:t>; </a:t>
            </a:r>
            <a:r>
              <a:rPr lang="en-US" b="1" i="1" dirty="0" err="1">
                <a:solidFill>
                  <a:srgbClr val="002060"/>
                </a:solidFill>
                <a:latin typeface="Arial" panose="020B0604020202020204" pitchFamily="34" charset="0"/>
                <a:cs typeface="Arial" panose="020B0604020202020204" pitchFamily="34" charset="0"/>
              </a:rPr>
              <a:t>Dedan</a:t>
            </a:r>
            <a:r>
              <a:rPr lang="en-US" b="1" i="1" dirty="0">
                <a:solidFill>
                  <a:srgbClr val="002060"/>
                </a:solidFill>
                <a:latin typeface="Arial" panose="020B0604020202020204" pitchFamily="34" charset="0"/>
                <a:cs typeface="Arial" panose="020B0604020202020204" pitchFamily="34" charset="0"/>
              </a:rPr>
              <a:t> shall fall by the sword.   I will lay My vengeance on Edom by the hand of My people Israel, that they may do in Edom according to My anger and according to My fury; and they shall know My vengeance," says the Lord GOD.</a:t>
            </a:r>
          </a:p>
          <a:p>
            <a:endParaRPr lang="en-US" sz="14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There is this physical fulfillment . . . But also a spiritual fulfillment.</a:t>
            </a:r>
          </a:p>
        </p:txBody>
      </p:sp>
      <p:sp>
        <p:nvSpPr>
          <p:cNvPr id="4" name="Title 1"/>
          <p:cNvSpPr txBox="1">
            <a:spLocks noGrp="1"/>
          </p:cNvSpPr>
          <p:nvPr>
            <p:ph type="title"/>
          </p:nvPr>
        </p:nvSpPr>
        <p:spPr>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4000" dirty="0">
                <a:latin typeface="Arial" panose="020B0604020202020204" pitchFamily="34" charset="0"/>
                <a:cs typeface="Arial" panose="020B0604020202020204" pitchFamily="34" charset="0"/>
              </a:rPr>
              <a:t>Edom &amp; the Day of the Lord</a:t>
            </a:r>
            <a:br>
              <a:rPr lang="en-US" sz="4000" dirty="0">
                <a:latin typeface="Arial" panose="020B0604020202020204" pitchFamily="34" charset="0"/>
                <a:ea typeface="Abadi MT Condensed Extra Bold" charset="0"/>
                <a:cs typeface="Arial" panose="020B0604020202020204" pitchFamily="34" charset="0"/>
              </a:rPr>
            </a:br>
            <a:r>
              <a:rPr lang="en-US" sz="2700" dirty="0">
                <a:latin typeface="Arial" panose="020B0604020202020204" pitchFamily="34" charset="0"/>
                <a:ea typeface="Abadi MT Condensed Extra Bold" charset="0"/>
                <a:cs typeface="Arial" panose="020B0604020202020204" pitchFamily="34" charset="0"/>
              </a:rPr>
              <a:t>Verses 15 - 21</a:t>
            </a:r>
            <a:endParaRPr lang="en-US"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2428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BB47F-204C-6B49-9E77-90368DDEA3FB}"/>
              </a:ext>
            </a:extLst>
          </p:cNvPr>
          <p:cNvSpPr>
            <a:spLocks noGrp="1"/>
          </p:cNvSpPr>
          <p:nvPr>
            <p:ph type="title"/>
          </p:nvPr>
        </p:nvSpPr>
        <p:spPr/>
        <p:txBody>
          <a:bodyPr/>
          <a:lstStyle/>
          <a:p>
            <a:r>
              <a:rPr lang="en-US" dirty="0"/>
              <a:t>The Book of Obadiah</a:t>
            </a:r>
          </a:p>
        </p:txBody>
      </p:sp>
      <p:sp>
        <p:nvSpPr>
          <p:cNvPr id="3" name="Content Placeholder 2">
            <a:extLst>
              <a:ext uri="{FF2B5EF4-FFF2-40B4-BE49-F238E27FC236}">
                <a16:creationId xmlns:a16="http://schemas.microsoft.com/office/drawing/2014/main" id="{2E81822E-20D7-174D-8F8F-0BB8C4C273A2}"/>
              </a:ext>
            </a:extLst>
          </p:cNvPr>
          <p:cNvSpPr>
            <a:spLocks noGrp="1"/>
          </p:cNvSpPr>
          <p:nvPr>
            <p:ph idx="1"/>
          </p:nvPr>
        </p:nvSpPr>
        <p:spPr>
          <a:xfrm>
            <a:off x="457200" y="1752600"/>
            <a:ext cx="8458200" cy="4854209"/>
          </a:xfrm>
        </p:spPr>
        <p:txBody>
          <a:bodyPr>
            <a:normAutofit fontScale="92500" lnSpcReduction="10000"/>
          </a:bodyPr>
          <a:lstStyle/>
          <a:p>
            <a:pPr marL="633222" indent="-514350">
              <a:buFont typeface="+mj-lt"/>
              <a:buAutoNum type="arabicPeriod"/>
            </a:pPr>
            <a:r>
              <a:rPr lang="en-US" sz="2000" b="1" dirty="0">
                <a:latin typeface="Arial" panose="020B0604020202020204" pitchFamily="34" charset="0"/>
                <a:cs typeface="Arial" panose="020B0604020202020204" pitchFamily="34" charset="0"/>
              </a:rPr>
              <a:t>The shortest book in the Old Testament – only 21 verses.</a:t>
            </a:r>
          </a:p>
          <a:p>
            <a:pPr marL="633222" indent="-514350">
              <a:buFont typeface="+mj-lt"/>
              <a:buAutoNum type="arabicPeriod"/>
            </a:pPr>
            <a:endParaRPr lang="en-US" sz="800" b="1" dirty="0">
              <a:latin typeface="Arial" panose="020B0604020202020204" pitchFamily="34" charset="0"/>
              <a:cs typeface="Arial" panose="020B0604020202020204" pitchFamily="34" charset="0"/>
            </a:endParaRPr>
          </a:p>
          <a:p>
            <a:pPr marL="633222" indent="-514350">
              <a:buFont typeface="+mj-lt"/>
              <a:buAutoNum type="arabicPeriod"/>
            </a:pPr>
            <a:r>
              <a:rPr lang="en-US" sz="2000" b="1" dirty="0">
                <a:latin typeface="Arial" panose="020B0604020202020204" pitchFamily="34" charset="0"/>
                <a:cs typeface="Arial" panose="020B0604020202020204" pitchFamily="34" charset="0"/>
              </a:rPr>
              <a:t>The prophet makes no reference to himself, his origin or his family.  There are 12 Obadiah’s in scripture, but none can be positively identified as this writer.</a:t>
            </a:r>
          </a:p>
          <a:p>
            <a:pPr marL="633222" indent="-514350">
              <a:buFont typeface="+mj-lt"/>
              <a:buAutoNum type="arabicPeriod"/>
            </a:pPr>
            <a:endParaRPr lang="en-US" sz="900" b="1" dirty="0">
              <a:latin typeface="Arial" panose="020B0604020202020204" pitchFamily="34" charset="0"/>
              <a:cs typeface="Arial" panose="020B0604020202020204" pitchFamily="34" charset="0"/>
            </a:endParaRPr>
          </a:p>
          <a:p>
            <a:pPr marL="633222" indent="-514350">
              <a:buFont typeface="+mj-lt"/>
              <a:buAutoNum type="arabicPeriod"/>
            </a:pPr>
            <a:r>
              <a:rPr lang="en-US" sz="2000" b="1" dirty="0">
                <a:latin typeface="Arial" panose="020B0604020202020204" pitchFamily="34" charset="0"/>
                <a:cs typeface="Arial" panose="020B0604020202020204" pitchFamily="34" charset="0"/>
              </a:rPr>
              <a:t>Multiple mentions of Jerusalem and Mount Zion make it probable that he prophesied from this vicinity of Judah.</a:t>
            </a:r>
          </a:p>
          <a:p>
            <a:pPr marL="633222" indent="-514350">
              <a:buFont typeface="+mj-lt"/>
              <a:buAutoNum type="arabicPeriod"/>
            </a:pPr>
            <a:endParaRPr lang="en-US" sz="900" b="1" dirty="0">
              <a:latin typeface="Arial" panose="020B0604020202020204" pitchFamily="34" charset="0"/>
              <a:cs typeface="Arial" panose="020B0604020202020204" pitchFamily="34" charset="0"/>
            </a:endParaRPr>
          </a:p>
          <a:p>
            <a:pPr marL="633222" indent="-514350">
              <a:buFont typeface="+mj-lt"/>
              <a:buAutoNum type="arabicPeriod"/>
            </a:pPr>
            <a:r>
              <a:rPr lang="en-US" sz="2000" b="1" dirty="0">
                <a:latin typeface="Arial" panose="020B0604020202020204" pitchFamily="34" charset="0"/>
                <a:cs typeface="Arial" panose="020B0604020202020204" pitchFamily="34" charset="0"/>
              </a:rPr>
              <a:t>Obadiah is one of only three prophets to pronounce judgment  only on nations outside of God’s people.  </a:t>
            </a:r>
            <a:r>
              <a:rPr lang="en-US" sz="1800" b="1" dirty="0">
                <a:latin typeface="Arial" panose="020B0604020202020204" pitchFamily="34" charset="0"/>
                <a:cs typeface="Arial" panose="020B0604020202020204" pitchFamily="34" charset="0"/>
              </a:rPr>
              <a:t>(The others are Nahum and Jonah, both preaching to Nineveh in Assyria)</a:t>
            </a:r>
          </a:p>
          <a:p>
            <a:pPr marL="925830" lvl="1" indent="-514350"/>
            <a:r>
              <a:rPr lang="en-US" sz="2000" b="1" dirty="0">
                <a:latin typeface="Arial" panose="020B0604020202020204" pitchFamily="34" charset="0"/>
                <a:cs typeface="Arial" panose="020B0604020202020204" pitchFamily="34" charset="0"/>
              </a:rPr>
              <a:t>Judgment is pronounced on the foreign nation of Edom.</a:t>
            </a:r>
          </a:p>
          <a:p>
            <a:pPr marL="925830" lvl="1" indent="-514350"/>
            <a:r>
              <a:rPr lang="en-US" sz="2000" b="1" dirty="0">
                <a:latin typeface="Arial" panose="020B0604020202020204" pitchFamily="34" charset="0"/>
                <a:cs typeface="Arial" panose="020B0604020202020204" pitchFamily="34" charset="0"/>
              </a:rPr>
              <a:t>Other prophets (Isaiah, Jeremiah, Ezekiel, Joel, Amos &amp; Malachi) also spoke against Edom as one among many nations.</a:t>
            </a:r>
          </a:p>
          <a:p>
            <a:pPr marL="925830" lvl="1" indent="-514350"/>
            <a:endParaRPr lang="en-US" sz="900" b="1" dirty="0">
              <a:latin typeface="Arial" panose="020B0604020202020204" pitchFamily="34" charset="0"/>
              <a:cs typeface="Arial" panose="020B0604020202020204" pitchFamily="34" charset="0"/>
            </a:endParaRPr>
          </a:p>
          <a:p>
            <a:pPr marL="633222" indent="-514350">
              <a:buFont typeface="+mj-lt"/>
              <a:buAutoNum type="arabicPeriod"/>
            </a:pPr>
            <a:r>
              <a:rPr lang="en-US" sz="2000" b="1" dirty="0">
                <a:latin typeface="Arial" panose="020B0604020202020204" pitchFamily="34" charset="0"/>
                <a:cs typeface="Arial" panose="020B0604020202020204" pitchFamily="34" charset="0"/>
              </a:rPr>
              <a:t>For a small book, Obadiah has a strong message:  a warning to the proud, teaching that wicked nations that had persecuted God’s people will ultimately be punished.</a:t>
            </a:r>
            <a:br>
              <a:rPr lang="en-US" sz="1200" b="1" dirty="0">
                <a:latin typeface="Arial" panose="020B0604020202020204" pitchFamily="34" charset="0"/>
                <a:cs typeface="Arial" panose="020B0604020202020204" pitchFamily="34" charset="0"/>
              </a:rPr>
            </a:b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6072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idx="12"/>
          </p:nvPr>
        </p:nvSpPr>
        <p:spPr/>
        <p:txBody>
          <a:bodyPr/>
          <a:lstStyle/>
          <a:p>
            <a:fld id="{ACAE19DB-ABFD-43D5-BD6E-3FA3E7D28563}" type="slidenum">
              <a:rPr lang="en-US" altLang="en-US"/>
              <a:pPr/>
              <a:t>30</a:t>
            </a:fld>
            <a:endParaRPr lang="en-US" altLang="en-US"/>
          </a:p>
        </p:txBody>
      </p:sp>
      <p:sp>
        <p:nvSpPr>
          <p:cNvPr id="24577" name="Rectangle 1"/>
          <p:cNvSpPr>
            <a:spLocks noGrp="1" noChangeArrowheads="1"/>
          </p:cNvSpPr>
          <p:nvPr>
            <p:ph type="title"/>
          </p:nvPr>
        </p:nvSpPr>
        <p:spPr>
          <a:xfrm>
            <a:off x="485422" y="422099"/>
            <a:ext cx="8274755" cy="685800"/>
          </a:xfrm>
          <a:ln/>
        </p:spPr>
        <p:txBody>
          <a:bodyPr>
            <a:normAutofit fontScale="90000"/>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4000" b="1" dirty="0">
                <a:solidFill>
                  <a:schemeClr val="accent1"/>
                </a:solidFill>
                <a:latin typeface="Arial" charset="0"/>
              </a:rPr>
              <a:t>Destruction of Cities of Edom</a:t>
            </a:r>
          </a:p>
        </p:txBody>
      </p:sp>
      <p:sp>
        <p:nvSpPr>
          <p:cNvPr id="24578" name="Rectangle 2"/>
          <p:cNvSpPr>
            <a:spLocks noGrp="1" noChangeArrowheads="1"/>
          </p:cNvSpPr>
          <p:nvPr>
            <p:ph type="body" idx="1"/>
          </p:nvPr>
        </p:nvSpPr>
        <p:spPr>
          <a:xfrm>
            <a:off x="228600" y="1388174"/>
            <a:ext cx="8805672" cy="5469826"/>
          </a:xfrm>
          <a:ln/>
        </p:spPr>
        <p:txBody>
          <a:bodyPr>
            <a:noAutofit/>
          </a:bodyPr>
          <a:lstStyle/>
          <a:p>
            <a:pPr marL="798513" indent="-503238">
              <a:lnSpc>
                <a:spcPct val="120000"/>
              </a:lnSpc>
              <a:spcBef>
                <a:spcPts val="500"/>
              </a:spcBef>
              <a:buClrTx/>
              <a:buFont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r>
              <a:rPr lang="en-US" altLang="en-US" sz="1800" b="1" dirty="0">
                <a:latin typeface="Arial" charset="0"/>
              </a:rPr>
              <a:t>Physical Fulfillment of Prophecy:</a:t>
            </a:r>
          </a:p>
          <a:p>
            <a:pPr marL="798513" indent="-503238">
              <a:lnSpc>
                <a:spcPct val="120000"/>
              </a:lnSpc>
              <a:spcBef>
                <a:spcPts val="500"/>
              </a:spcBef>
              <a:buClr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r>
              <a:rPr lang="en-US" altLang="en-US" sz="1600" b="1" dirty="0">
                <a:solidFill>
                  <a:srgbClr val="3333CC"/>
                </a:solidFill>
                <a:latin typeface="Arial" charset="0"/>
              </a:rPr>
              <a:t>601 BC</a:t>
            </a:r>
            <a:r>
              <a:rPr lang="en-US" altLang="en-US" sz="1600" b="1" dirty="0">
                <a:latin typeface="Arial" charset="0"/>
              </a:rPr>
              <a:t>  - </a:t>
            </a:r>
            <a:r>
              <a:rPr lang="en-US" sz="1600" b="1" dirty="0">
                <a:latin typeface="Arial" panose="020B0604020202020204" pitchFamily="34" charset="0"/>
                <a:cs typeface="Arial" panose="020B0604020202020204" pitchFamily="34" charset="0"/>
              </a:rPr>
              <a:t>Edom allies with Babylon, but becomes a tributary instead.</a:t>
            </a:r>
            <a:endParaRPr lang="en-US" altLang="en-US" sz="1600" b="1" dirty="0">
              <a:solidFill>
                <a:srgbClr val="3333CC"/>
              </a:solidFill>
              <a:latin typeface="Arial" charset="0"/>
            </a:endParaRPr>
          </a:p>
          <a:p>
            <a:pPr marL="798513" indent="-503238">
              <a:lnSpc>
                <a:spcPct val="120000"/>
              </a:lnSpc>
              <a:spcBef>
                <a:spcPts val="500"/>
              </a:spcBef>
              <a:buClr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r>
              <a:rPr lang="en-US" altLang="en-US" sz="1600" b="1" dirty="0">
                <a:solidFill>
                  <a:srgbClr val="3333CC"/>
                </a:solidFill>
                <a:latin typeface="Arial" charset="0"/>
              </a:rPr>
              <a:t>575 BC</a:t>
            </a:r>
            <a:r>
              <a:rPr lang="en-US" altLang="en-US" sz="1600" b="1" dirty="0">
                <a:latin typeface="Arial" charset="0"/>
              </a:rPr>
              <a:t>  - </a:t>
            </a:r>
            <a:r>
              <a:rPr lang="en-US" sz="1600" b="1" dirty="0">
                <a:latin typeface="Arial" panose="020B0604020202020204" pitchFamily="34" charset="0"/>
                <a:cs typeface="Arial" panose="020B0604020202020204" pitchFamily="34" charset="0"/>
              </a:rPr>
              <a:t>The Babylonians crushed the </a:t>
            </a:r>
            <a:r>
              <a:rPr lang="en-US" sz="1600" b="1" dirty="0" err="1">
                <a:latin typeface="Arial" panose="020B0604020202020204" pitchFamily="34" charset="0"/>
                <a:cs typeface="Arial" panose="020B0604020202020204" pitchFamily="34" charset="0"/>
              </a:rPr>
              <a:t>Edomites</a:t>
            </a:r>
            <a:r>
              <a:rPr lang="en-US" sz="1600" b="1" dirty="0">
                <a:latin typeface="Arial" panose="020B0604020202020204" pitchFamily="34" charset="0"/>
                <a:cs typeface="Arial" panose="020B0604020202020204" pitchFamily="34" charset="0"/>
              </a:rPr>
              <a:t>, expelling many of them from Arabia </a:t>
            </a:r>
            <a:r>
              <a:rPr lang="en-US" sz="1600" b="1" dirty="0" err="1">
                <a:latin typeface="Arial" panose="020B0604020202020204" pitchFamily="34" charset="0"/>
                <a:cs typeface="Arial" panose="020B0604020202020204" pitchFamily="34" charset="0"/>
              </a:rPr>
              <a:t>Petraea</a:t>
            </a:r>
            <a:r>
              <a:rPr lang="en-US" sz="1600" b="1" dirty="0">
                <a:latin typeface="Arial" panose="020B0604020202020204" pitchFamily="34" charset="0"/>
                <a:cs typeface="Arial" panose="020B0604020202020204" pitchFamily="34" charset="0"/>
              </a:rPr>
              <a:t>, of which they never afterwards recovered possession as a nation.</a:t>
            </a:r>
            <a:r>
              <a:rPr lang="en-US" altLang="en-US" sz="1600" b="1" dirty="0">
                <a:latin typeface="Arial" charset="0"/>
              </a:rPr>
              <a:t>  </a:t>
            </a:r>
          </a:p>
          <a:p>
            <a:pPr marL="798513" indent="-503238">
              <a:lnSpc>
                <a:spcPct val="120000"/>
              </a:lnSpc>
              <a:spcBef>
                <a:spcPts val="500"/>
              </a:spcBef>
              <a:buClr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r>
              <a:rPr lang="en-US" altLang="en-US" sz="1600" b="1" dirty="0">
                <a:solidFill>
                  <a:srgbClr val="3333CC"/>
                </a:solidFill>
                <a:latin typeface="Arial" charset="0"/>
              </a:rPr>
              <a:t>400 BC  - </a:t>
            </a:r>
            <a:r>
              <a:rPr lang="en-US" altLang="en-US" sz="1600" b="1" dirty="0">
                <a:latin typeface="Arial" panose="020B0604020202020204" pitchFamily="34" charset="0"/>
                <a:cs typeface="Arial" panose="020B0604020202020204" pitchFamily="34" charset="0"/>
              </a:rPr>
              <a:t>I</a:t>
            </a:r>
            <a:r>
              <a:rPr lang="en-US" sz="1600" b="1" dirty="0">
                <a:latin typeface="Arial" panose="020B0604020202020204" pitchFamily="34" charset="0"/>
                <a:cs typeface="Arial" panose="020B0604020202020204" pitchFamily="34" charset="0"/>
              </a:rPr>
              <a:t>nvasion of </a:t>
            </a:r>
            <a:r>
              <a:rPr lang="en-US" sz="1600" b="1" dirty="0" err="1">
                <a:latin typeface="Arial" panose="020B0604020202020204" pitchFamily="34" charset="0"/>
                <a:cs typeface="Arial" panose="020B0604020202020204" pitchFamily="34" charset="0"/>
              </a:rPr>
              <a:t>Nabataean</a:t>
            </a:r>
            <a:r>
              <a:rPr lang="en-US" sz="1600" b="1" dirty="0">
                <a:latin typeface="Arial" panose="020B0604020202020204" pitchFamily="34" charset="0"/>
                <a:cs typeface="Arial" panose="020B0604020202020204" pitchFamily="34" charset="0"/>
              </a:rPr>
              <a:t> Arabs, capturing some of their territory, </a:t>
            </a:r>
            <a:r>
              <a:rPr lang="en-US" sz="1600" b="1" dirty="0" err="1">
                <a:latin typeface="Arial" panose="020B0604020202020204" pitchFamily="34" charset="0"/>
                <a:cs typeface="Arial" panose="020B0604020202020204" pitchFamily="34" charset="0"/>
              </a:rPr>
              <a:t>incl</a:t>
            </a:r>
            <a:r>
              <a:rPr lang="en-US" sz="1600" b="1" dirty="0">
                <a:latin typeface="Arial" panose="020B0604020202020204" pitchFamily="34" charset="0"/>
                <a:cs typeface="Arial" panose="020B0604020202020204" pitchFamily="34" charset="0"/>
              </a:rPr>
              <a:t> Petra.</a:t>
            </a:r>
            <a:endParaRPr lang="en-US" altLang="en-US" sz="1600" b="1" dirty="0">
              <a:latin typeface="Arial" panose="020B0604020202020204" pitchFamily="34" charset="0"/>
              <a:cs typeface="Arial" panose="020B0604020202020204" pitchFamily="34" charset="0"/>
            </a:endParaRPr>
          </a:p>
          <a:p>
            <a:pPr marL="798513" indent="-503238">
              <a:lnSpc>
                <a:spcPct val="120000"/>
              </a:lnSpc>
              <a:spcBef>
                <a:spcPts val="500"/>
              </a:spcBef>
              <a:buClr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r>
              <a:rPr lang="en-US" altLang="en-US" sz="1600" b="1" dirty="0">
                <a:solidFill>
                  <a:srgbClr val="3333CC"/>
                </a:solidFill>
                <a:latin typeface="Arial" panose="020B0604020202020204" pitchFamily="34" charset="0"/>
                <a:cs typeface="Arial" panose="020B0604020202020204" pitchFamily="34" charset="0"/>
              </a:rPr>
              <a:t>164 BC  </a:t>
            </a:r>
            <a:r>
              <a:rPr lang="en-US" altLang="en-US" sz="1600" b="1"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Judas Maccabeus slew 20,000 </a:t>
            </a:r>
            <a:r>
              <a:rPr lang="en-US" sz="1600" b="1" dirty="0" err="1">
                <a:latin typeface="Arial" panose="020B0604020202020204" pitchFamily="34" charset="0"/>
                <a:cs typeface="Arial" panose="020B0604020202020204" pitchFamily="34" charset="0"/>
              </a:rPr>
              <a:t>Edomites</a:t>
            </a:r>
            <a:r>
              <a:rPr lang="en-US" sz="1600" b="1" dirty="0">
                <a:latin typeface="Arial" panose="020B0604020202020204" pitchFamily="34" charset="0"/>
                <a:cs typeface="Arial" panose="020B0604020202020204" pitchFamily="34" charset="0"/>
              </a:rPr>
              <a:t> and brought them under subjection.</a:t>
            </a:r>
            <a:endParaRPr lang="en-US" altLang="en-US" sz="1600" b="1" dirty="0">
              <a:latin typeface="Arial" panose="020B0604020202020204" pitchFamily="34" charset="0"/>
              <a:cs typeface="Arial" panose="020B0604020202020204" pitchFamily="34" charset="0"/>
            </a:endParaRPr>
          </a:p>
          <a:p>
            <a:pPr marL="798513" indent="-503238">
              <a:lnSpc>
                <a:spcPct val="120000"/>
              </a:lnSpc>
              <a:spcBef>
                <a:spcPts val="500"/>
              </a:spcBef>
              <a:buClr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r>
              <a:rPr lang="en-US" altLang="en-US" sz="1600" b="1" dirty="0">
                <a:solidFill>
                  <a:srgbClr val="3333CC"/>
                </a:solidFill>
                <a:latin typeface="Arial" panose="020B0604020202020204" pitchFamily="34" charset="0"/>
                <a:cs typeface="Arial" panose="020B0604020202020204" pitchFamily="34" charset="0"/>
              </a:rPr>
              <a:t>110 BC  - </a:t>
            </a:r>
            <a:r>
              <a:rPr lang="en-US" sz="1600" b="1" dirty="0">
                <a:latin typeface="Arial" panose="020B0604020202020204" pitchFamily="34" charset="0"/>
                <a:cs typeface="Arial" panose="020B0604020202020204" pitchFamily="34" charset="0"/>
              </a:rPr>
              <a:t>John </a:t>
            </a:r>
            <a:r>
              <a:rPr lang="en-US" sz="1600" b="1" dirty="0" err="1">
                <a:latin typeface="Arial" panose="020B0604020202020204" pitchFamily="34" charset="0"/>
                <a:cs typeface="Arial" panose="020B0604020202020204" pitchFamily="34" charset="0"/>
              </a:rPr>
              <a:t>Hyrcanus</a:t>
            </a:r>
            <a:r>
              <a:rPr lang="en-US" sz="1600" b="1" dirty="0">
                <a:latin typeface="Arial" panose="020B0604020202020204" pitchFamily="34" charset="0"/>
                <a:cs typeface="Arial" panose="020B0604020202020204" pitchFamily="34" charset="0"/>
              </a:rPr>
              <a:t> forced the remnant to accept circumcision and the Law.</a:t>
            </a:r>
            <a:endParaRPr lang="en-US" altLang="en-US" sz="1600" b="1" dirty="0">
              <a:latin typeface="Arial" panose="020B0604020202020204" pitchFamily="34" charset="0"/>
              <a:cs typeface="Arial" panose="020B0604020202020204" pitchFamily="34" charset="0"/>
            </a:endParaRPr>
          </a:p>
          <a:p>
            <a:pPr marL="798513" indent="-503238">
              <a:lnSpc>
                <a:spcPct val="120000"/>
              </a:lnSpc>
              <a:spcBef>
                <a:spcPts val="500"/>
              </a:spcBef>
              <a:buClrTx/>
              <a:buFont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r>
              <a:rPr lang="en-US" altLang="en-US" sz="1600" b="1" dirty="0">
                <a:solidFill>
                  <a:srgbClr val="3333CC"/>
                </a:solidFill>
                <a:latin typeface="Arial" charset="0"/>
              </a:rPr>
              <a:t>300 AD</a:t>
            </a:r>
            <a:r>
              <a:rPr lang="en-US" altLang="en-US" sz="1600" b="1" dirty="0">
                <a:latin typeface="Arial" charset="0"/>
              </a:rPr>
              <a:t>  -  Trade routes between Syria &amp; Arabia shifted from Edom to new road through Palmyra.   Prosperity declined swiftly.</a:t>
            </a:r>
          </a:p>
          <a:p>
            <a:pPr marL="798513" indent="-503238">
              <a:lnSpc>
                <a:spcPct val="120000"/>
              </a:lnSpc>
              <a:spcBef>
                <a:spcPts val="500"/>
              </a:spcBef>
              <a:buClrTx/>
              <a:buFont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r>
              <a:rPr lang="en-US" altLang="en-US" sz="1600" b="1" dirty="0">
                <a:solidFill>
                  <a:srgbClr val="3333CC"/>
                </a:solidFill>
                <a:latin typeface="Arial" charset="0"/>
              </a:rPr>
              <a:t>632 AD</a:t>
            </a:r>
            <a:r>
              <a:rPr lang="en-US" altLang="en-US" sz="1600" b="1" dirty="0">
                <a:latin typeface="Arial" charset="0"/>
              </a:rPr>
              <a:t>  -  City of Petra conquered and destroyed by Moslems and disappeared from history as an inhabited city.</a:t>
            </a:r>
          </a:p>
          <a:p>
            <a:pPr marL="798513" indent="-503238">
              <a:lnSpc>
                <a:spcPct val="120000"/>
              </a:lnSpc>
              <a:spcBef>
                <a:spcPts val="500"/>
              </a:spcBef>
              <a:buClrTx/>
              <a:buFont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r>
              <a:rPr lang="en-US" altLang="en-US" sz="1600" b="1" dirty="0">
                <a:solidFill>
                  <a:srgbClr val="3333CC"/>
                </a:solidFill>
                <a:latin typeface="Arial" charset="0"/>
              </a:rPr>
              <a:t>1188 AD</a:t>
            </a:r>
            <a:r>
              <a:rPr lang="en-US" altLang="en-US" sz="1600" b="1" dirty="0">
                <a:latin typeface="Arial" charset="0"/>
              </a:rPr>
              <a:t>  -  Remaining cities of Edom between </a:t>
            </a:r>
            <a:r>
              <a:rPr lang="en-US" altLang="en-US" sz="1600" b="1" dirty="0" err="1">
                <a:latin typeface="Arial" charset="0"/>
              </a:rPr>
              <a:t>Teman</a:t>
            </a:r>
            <a:r>
              <a:rPr lang="en-US" altLang="en-US" sz="1600" b="1" dirty="0">
                <a:latin typeface="Arial" charset="0"/>
              </a:rPr>
              <a:t> and </a:t>
            </a:r>
            <a:r>
              <a:rPr lang="en-US" altLang="en-US" sz="1600" b="1" dirty="0" err="1">
                <a:latin typeface="Arial" charset="0"/>
              </a:rPr>
              <a:t>Dedan</a:t>
            </a:r>
            <a:r>
              <a:rPr lang="en-US" altLang="en-US" sz="1600" b="1" dirty="0">
                <a:latin typeface="Arial" charset="0"/>
              </a:rPr>
              <a:t> fell before army of Arab Saracen Saladin and were destroyed.</a:t>
            </a:r>
          </a:p>
          <a:p>
            <a:pPr marL="798513" indent="-503238">
              <a:lnSpc>
                <a:spcPct val="120000"/>
              </a:lnSpc>
              <a:spcBef>
                <a:spcPts val="500"/>
              </a:spcBef>
              <a:buClrTx/>
              <a:buFont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r>
              <a:rPr lang="en-US" altLang="en-US" sz="1600" b="1" dirty="0">
                <a:solidFill>
                  <a:srgbClr val="3333CC"/>
                </a:solidFill>
                <a:latin typeface="Arial" charset="0"/>
              </a:rPr>
              <a:t>1812 AD</a:t>
            </a:r>
            <a:r>
              <a:rPr lang="en-US" altLang="en-US" sz="1600" b="1" dirty="0">
                <a:latin typeface="Arial" charset="0"/>
              </a:rPr>
              <a:t>  -  Ruins of Petra discovered by </a:t>
            </a:r>
            <a:r>
              <a:rPr lang="en-US" altLang="en-US" sz="1600" b="1" dirty="0" err="1">
                <a:latin typeface="Arial" charset="0"/>
              </a:rPr>
              <a:t>Burchardt</a:t>
            </a:r>
            <a:r>
              <a:rPr lang="en-US" altLang="en-US" sz="1600" b="1" dirty="0">
                <a:latin typeface="Arial" charset="0"/>
              </a:rPr>
              <a:t> and because of the state of preservation, is an astonishing archaeological site.</a:t>
            </a:r>
          </a:p>
          <a:p>
            <a:pPr marL="798513" indent="-503238">
              <a:lnSpc>
                <a:spcPct val="120000"/>
              </a:lnSpc>
              <a:spcBef>
                <a:spcPts val="500"/>
              </a:spcBef>
              <a:buClrTx/>
              <a:buFont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r>
              <a:rPr lang="en-US" altLang="en-US" sz="1600" b="1" dirty="0">
                <a:solidFill>
                  <a:srgbClr val="3333CC"/>
                </a:solidFill>
                <a:latin typeface="Arial" charset="0"/>
              </a:rPr>
              <a:t>Today</a:t>
            </a:r>
            <a:r>
              <a:rPr lang="en-US" altLang="en-US" sz="1600" b="1" dirty="0">
                <a:latin typeface="Arial" charset="0"/>
              </a:rPr>
              <a:t>  -  These ancient cities of Edom have stood desolate for centuries.</a:t>
            </a:r>
          </a:p>
        </p:txBody>
      </p:sp>
    </p:spTree>
    <p:extLst>
      <p:ext uri="{BB962C8B-B14F-4D97-AF65-F5344CB8AC3E}">
        <p14:creationId xmlns:p14="http://schemas.microsoft.com/office/powerpoint/2010/main" val="23342355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idx="12"/>
          </p:nvPr>
        </p:nvSpPr>
        <p:spPr/>
        <p:txBody>
          <a:bodyPr/>
          <a:lstStyle/>
          <a:p>
            <a:fld id="{A686D1FC-CD0D-4D74-A83F-426DA90B096B}" type="slidenum">
              <a:rPr lang="en-US" altLang="en-US"/>
              <a:pPr/>
              <a:t>31</a:t>
            </a:fld>
            <a:endParaRPr lang="en-US" altLang="en-US"/>
          </a:p>
        </p:txBody>
      </p:sp>
      <p:pic>
        <p:nvPicPr>
          <p:cNvPr id="256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4230688" cy="2716213"/>
          </a:xfrm>
          <a:prstGeom prst="rect">
            <a:avLst/>
          </a:prstGeom>
          <a:noFill/>
          <a:ln w="936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75" y="200025"/>
            <a:ext cx="4068763" cy="3051175"/>
          </a:xfrm>
          <a:prstGeom prst="rect">
            <a:avLst/>
          </a:prstGeom>
          <a:noFill/>
          <a:ln w="936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6175" y="3327400"/>
            <a:ext cx="2917825" cy="1949450"/>
          </a:xfrm>
          <a:prstGeom prst="rect">
            <a:avLst/>
          </a:prstGeom>
          <a:noFill/>
          <a:ln w="936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4" name="Text Box 4"/>
          <p:cNvSpPr txBox="1">
            <a:spLocks noChangeArrowheads="1"/>
          </p:cNvSpPr>
          <p:nvPr/>
        </p:nvSpPr>
        <p:spPr bwMode="auto">
          <a:xfrm>
            <a:off x="1519238" y="6288088"/>
            <a:ext cx="18446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9pPr>
          </a:lstStyle>
          <a:p>
            <a:pPr>
              <a:buClrTx/>
              <a:buFontTx/>
              <a:buNone/>
            </a:pPr>
            <a:r>
              <a:rPr lang="en-US" altLang="en-US" sz="1800" b="1">
                <a:latin typeface="Arial" charset="0"/>
              </a:rPr>
              <a:t>Ruins at Dedan</a:t>
            </a:r>
          </a:p>
        </p:txBody>
      </p:sp>
      <p:sp>
        <p:nvSpPr>
          <p:cNvPr id="25605" name="Text Box 5"/>
          <p:cNvSpPr txBox="1">
            <a:spLocks noChangeArrowheads="1"/>
          </p:cNvSpPr>
          <p:nvPr/>
        </p:nvSpPr>
        <p:spPr bwMode="auto">
          <a:xfrm>
            <a:off x="974725" y="0"/>
            <a:ext cx="19208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9pPr>
          </a:lstStyle>
          <a:p>
            <a:pPr>
              <a:buClrTx/>
              <a:buFontTx/>
              <a:buNone/>
            </a:pPr>
            <a:r>
              <a:rPr lang="en-US" altLang="en-US" sz="1800" b="1">
                <a:latin typeface="Arial" charset="0"/>
              </a:rPr>
              <a:t>Ruins at Bozrah</a:t>
            </a:r>
          </a:p>
        </p:txBody>
      </p:sp>
      <p:sp>
        <p:nvSpPr>
          <p:cNvPr id="25606" name="Text Box 6"/>
          <p:cNvSpPr txBox="1">
            <a:spLocks noChangeArrowheads="1"/>
          </p:cNvSpPr>
          <p:nvPr/>
        </p:nvSpPr>
        <p:spPr bwMode="auto">
          <a:xfrm>
            <a:off x="5156200" y="3233738"/>
            <a:ext cx="1146175"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9pPr>
          </a:lstStyle>
          <a:p>
            <a:pPr algn="ctr">
              <a:buClrTx/>
              <a:buFontTx/>
              <a:buNone/>
            </a:pPr>
            <a:r>
              <a:rPr lang="en-US" altLang="en-US" sz="1800" b="1">
                <a:latin typeface="Arial" charset="0"/>
              </a:rPr>
              <a:t>Ruins at </a:t>
            </a:r>
          </a:p>
          <a:p>
            <a:pPr algn="ctr">
              <a:buClrTx/>
              <a:buFontTx/>
              <a:buNone/>
            </a:pPr>
            <a:r>
              <a:rPr lang="en-US" altLang="en-US" sz="1800" b="1">
                <a:latin typeface="Arial" charset="0"/>
              </a:rPr>
              <a:t>Petra</a:t>
            </a:r>
          </a:p>
        </p:txBody>
      </p:sp>
      <p:pic>
        <p:nvPicPr>
          <p:cNvPr id="2560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9988" y="4772025"/>
            <a:ext cx="2781300" cy="2085975"/>
          </a:xfrm>
          <a:prstGeom prst="rect">
            <a:avLst/>
          </a:prstGeom>
          <a:noFill/>
          <a:ln w="936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048000"/>
            <a:ext cx="4310063" cy="3235325"/>
          </a:xfrm>
          <a:prstGeom prst="rect">
            <a:avLst/>
          </a:prstGeom>
          <a:noFill/>
          <a:ln w="936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760240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90D26-5705-894D-B0E1-CFBD9F30125E}"/>
              </a:ext>
            </a:extLst>
          </p:cNvPr>
          <p:cNvSpPr>
            <a:spLocks noGrp="1"/>
          </p:cNvSpPr>
          <p:nvPr>
            <p:ph type="title"/>
          </p:nvPr>
        </p:nvSpPr>
        <p:spPr/>
        <p:txBody>
          <a:bodyPr>
            <a:normAutofit fontScale="90000"/>
          </a:bodyPr>
          <a:lstStyle/>
          <a:p>
            <a:pPr algn="ctr"/>
            <a:br>
              <a:rPr lang="en-US" sz="3600" dirty="0"/>
            </a:br>
            <a:r>
              <a:rPr lang="en-US" sz="3600" dirty="0"/>
              <a:t>THE FULFILLMENT OF THE PROPHECY</a:t>
            </a:r>
            <a:r>
              <a:rPr lang="en-US" sz="3600" b="0" dirty="0"/>
              <a:t> - </a:t>
            </a:r>
            <a:r>
              <a:rPr lang="en-US" sz="3100" b="0" dirty="0"/>
              <a:t>Copeland</a:t>
            </a:r>
            <a:br>
              <a:rPr lang="en-US" sz="3100" dirty="0"/>
            </a:br>
            <a:endParaRPr lang="en-US" sz="3100" dirty="0"/>
          </a:p>
        </p:txBody>
      </p:sp>
      <p:sp>
        <p:nvSpPr>
          <p:cNvPr id="3" name="Content Placeholder 2">
            <a:extLst>
              <a:ext uri="{FF2B5EF4-FFF2-40B4-BE49-F238E27FC236}">
                <a16:creationId xmlns:a16="http://schemas.microsoft.com/office/drawing/2014/main" id="{851E1D37-C30C-B841-BD47-FC89DA12A5E1}"/>
              </a:ext>
            </a:extLst>
          </p:cNvPr>
          <p:cNvSpPr>
            <a:spLocks noGrp="1"/>
          </p:cNvSpPr>
          <p:nvPr>
            <p:ph idx="1"/>
          </p:nvPr>
        </p:nvSpPr>
        <p:spPr>
          <a:xfrm>
            <a:off x="152400" y="1560576"/>
            <a:ext cx="8906256" cy="5178551"/>
          </a:xfrm>
        </p:spPr>
        <p:txBody>
          <a:bodyPr>
            <a:noAutofit/>
          </a:bodyPr>
          <a:lstStyle/>
          <a:p>
            <a:pPr marL="118872" indent="0">
              <a:buNone/>
            </a:pPr>
            <a:r>
              <a:rPr lang="en-US" sz="1800" b="1" u="sng" dirty="0">
                <a:latin typeface="Arial" panose="020B0604020202020204" pitchFamily="34" charset="0"/>
                <a:cs typeface="Arial" panose="020B0604020202020204" pitchFamily="34" charset="0"/>
              </a:rPr>
              <a:t>ITS  ULTIMATE  FULFILLMENT... </a:t>
            </a:r>
            <a:r>
              <a:rPr lang="en-US" sz="1800" b="1" dirty="0">
                <a:latin typeface="Arial" panose="020B0604020202020204" pitchFamily="34" charset="0"/>
                <a:cs typeface="Arial" panose="020B0604020202020204" pitchFamily="34" charset="0"/>
              </a:rPr>
              <a:t>   (A spiritual interpretation)</a:t>
            </a:r>
          </a:p>
          <a:p>
            <a:pPr marL="118872" indent="0">
              <a:buNone/>
            </a:pPr>
            <a:endParaRPr lang="en-US" sz="8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May likely have been with the coming of the Messiah, Jesus Christ!</a:t>
            </a:r>
          </a:p>
          <a:p>
            <a:r>
              <a:rPr lang="en-US" sz="1800" b="1" dirty="0">
                <a:latin typeface="Arial" panose="020B0604020202020204" pitchFamily="34" charset="0"/>
                <a:cs typeface="Arial" panose="020B0604020202020204" pitchFamily="34" charset="0"/>
              </a:rPr>
              <a:t>For with His coming, and the establishment of the spiritual kingdom beginning in Jerusalem...</a:t>
            </a:r>
          </a:p>
          <a:p>
            <a:pPr marL="411480" lvl="1" indent="0">
              <a:buNone/>
            </a:pPr>
            <a:r>
              <a:rPr lang="en-US" sz="1600" b="1" dirty="0">
                <a:latin typeface="Arial" panose="020B0604020202020204" pitchFamily="34" charset="0"/>
                <a:cs typeface="Arial" panose="020B0604020202020204" pitchFamily="34" charset="0"/>
              </a:rPr>
              <a:t>  a.   Deliverance and holiness did come from Mt. Zion (i.e. Jerusalem) - Lk 24:47</a:t>
            </a:r>
          </a:p>
          <a:p>
            <a:pPr marL="118872" indent="0">
              <a:buNone/>
            </a:pPr>
            <a:r>
              <a:rPr lang="en-US" sz="1600" b="1" dirty="0">
                <a:latin typeface="Arial" panose="020B0604020202020204" pitchFamily="34" charset="0"/>
                <a:cs typeface="Arial" panose="020B0604020202020204" pitchFamily="34" charset="0"/>
              </a:rPr>
              <a:t>       b.  The kingdom (rule) is the Lord's! - cf. Lk 1:31-34; Mt 28:18; 1Pet 3:22; Rev 1:5</a:t>
            </a:r>
          </a:p>
          <a:p>
            <a:pPr marL="118872" indent="0">
              <a:buNone/>
            </a:pPr>
            <a:r>
              <a:rPr lang="en-US" sz="1600" b="1" dirty="0">
                <a:latin typeface="Arial" panose="020B0604020202020204" pitchFamily="34" charset="0"/>
                <a:cs typeface="Arial" panose="020B0604020202020204" pitchFamily="34" charset="0"/>
              </a:rPr>
              <a:t>       c.  The house of Jacob (i.e., the true spiritual Israel) did possess Edom as </a:t>
            </a:r>
          </a:p>
          <a:p>
            <a:pPr marL="118872" indent="0">
              <a:buNone/>
            </a:pPr>
            <a:r>
              <a:rPr lang="en-US" sz="1600" b="1" dirty="0">
                <a:latin typeface="Arial" panose="020B0604020202020204" pitchFamily="34" charset="0"/>
                <a:cs typeface="Arial" panose="020B0604020202020204" pitchFamily="34" charset="0"/>
              </a:rPr>
              <a:t>	Gentiles among them became Christians! - cf. Rom 11:13-18 (where faithful 	Gentiles are spoken as being grafted into the stock of Israel.)</a:t>
            </a:r>
          </a:p>
          <a:p>
            <a:pPr marL="118872" indent="0">
              <a:buNone/>
            </a:pPr>
            <a:endParaRPr lang="en-US" sz="8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As support for this interpretation, consider:</a:t>
            </a:r>
          </a:p>
          <a:p>
            <a:pPr marL="118872" indent="0">
              <a:buNone/>
            </a:pPr>
            <a:r>
              <a:rPr lang="en-US" sz="1600" b="1" dirty="0">
                <a:latin typeface="Arial" panose="020B0604020202020204" pitchFamily="34" charset="0"/>
                <a:cs typeface="Arial" panose="020B0604020202020204" pitchFamily="34" charset="0"/>
              </a:rPr>
              <a:t>       a.  The prophecy of Balaam - Num 24:15-19 which foretells how "A Star shall come 	out of Jacob, A Scepter shall rise out of Israel" (the Messiah?)</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       b.   And how Edom will become a possession.  (</a:t>
            </a:r>
            <a:r>
              <a:rPr lang="en-US" sz="1600" b="1" dirty="0" err="1">
                <a:latin typeface="Arial" panose="020B0604020202020204" pitchFamily="34" charset="0"/>
                <a:cs typeface="Arial" panose="020B0604020202020204" pitchFamily="34" charset="0"/>
              </a:rPr>
              <a:t>Num</a:t>
            </a:r>
            <a:r>
              <a:rPr lang="en-US" sz="1600" b="1" dirty="0">
                <a:latin typeface="Arial" panose="020B0604020202020204" pitchFamily="34" charset="0"/>
                <a:cs typeface="Arial" panose="020B0604020202020204" pitchFamily="34" charset="0"/>
              </a:rPr>
              <a:t> 24:18)</a:t>
            </a:r>
          </a:p>
          <a:p>
            <a:pPr marL="118872" indent="0">
              <a:buNone/>
            </a:pPr>
            <a:r>
              <a:rPr lang="en-US" sz="1600" b="1" dirty="0">
                <a:latin typeface="Arial" panose="020B0604020202020204" pitchFamily="34" charset="0"/>
                <a:cs typeface="Arial" panose="020B0604020202020204" pitchFamily="34" charset="0"/>
              </a:rPr>
              <a:t>       c.  The prophecy of Amos in possessing the remnant of Edom (Am 9:11-12)</a:t>
            </a:r>
          </a:p>
          <a:p>
            <a:pPr marL="118872" indent="0">
              <a:buNone/>
            </a:pPr>
            <a:r>
              <a:rPr lang="en-US" sz="1600" b="1" dirty="0">
                <a:latin typeface="Arial" panose="020B0604020202020204" pitchFamily="34" charset="0"/>
                <a:cs typeface="Arial" panose="020B0604020202020204" pitchFamily="34" charset="0"/>
              </a:rPr>
              <a:t>       d.  The application by James at the council in Jerusalem (Acts 15:13-17) who 	understood the conversion of the Gentiles to be a fulfillment of Amos.</a:t>
            </a:r>
          </a:p>
          <a:p>
            <a:pPr marL="118872" indent="0">
              <a:buNone/>
            </a:pPr>
            <a:endParaRPr lang="en-US" sz="8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Therefore the fulfillment may also be figurative as Gentiles become Christians.</a:t>
            </a:r>
          </a:p>
        </p:txBody>
      </p:sp>
    </p:spTree>
    <p:extLst>
      <p:ext uri="{BB962C8B-B14F-4D97-AF65-F5344CB8AC3E}">
        <p14:creationId xmlns:p14="http://schemas.microsoft.com/office/powerpoint/2010/main" val="2449762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90D26-5705-894D-B0E1-CFBD9F30125E}"/>
              </a:ext>
            </a:extLst>
          </p:cNvPr>
          <p:cNvSpPr>
            <a:spLocks noGrp="1"/>
          </p:cNvSpPr>
          <p:nvPr>
            <p:ph type="title"/>
          </p:nvPr>
        </p:nvSpPr>
        <p:spPr/>
        <p:txBody>
          <a:bodyPr>
            <a:normAutofit fontScale="90000"/>
          </a:bodyPr>
          <a:lstStyle/>
          <a:p>
            <a:pPr algn="ctr"/>
            <a:br>
              <a:rPr lang="en-US" sz="3600" dirty="0"/>
            </a:br>
            <a:r>
              <a:rPr lang="en-US" sz="4000" dirty="0"/>
              <a:t>Lessons Learned from Obadiah</a:t>
            </a:r>
            <a:br>
              <a:rPr lang="en-US" sz="3100" dirty="0"/>
            </a:br>
            <a:endParaRPr lang="en-US" sz="3100" dirty="0"/>
          </a:p>
        </p:txBody>
      </p:sp>
      <p:sp>
        <p:nvSpPr>
          <p:cNvPr id="3" name="Content Placeholder 2">
            <a:extLst>
              <a:ext uri="{FF2B5EF4-FFF2-40B4-BE49-F238E27FC236}">
                <a16:creationId xmlns:a16="http://schemas.microsoft.com/office/drawing/2014/main" id="{851E1D37-C30C-B841-BD47-FC89DA12A5E1}"/>
              </a:ext>
            </a:extLst>
          </p:cNvPr>
          <p:cNvSpPr>
            <a:spLocks noGrp="1"/>
          </p:cNvSpPr>
          <p:nvPr>
            <p:ph idx="1"/>
          </p:nvPr>
        </p:nvSpPr>
        <p:spPr>
          <a:xfrm>
            <a:off x="152400" y="1438656"/>
            <a:ext cx="8906256" cy="5178551"/>
          </a:xfrm>
        </p:spPr>
        <p:txBody>
          <a:bodyPr>
            <a:noAutofit/>
          </a:bodyPr>
          <a:lstStyle/>
          <a:p>
            <a:pPr marL="118872" indent="0">
              <a:buNone/>
            </a:pPr>
            <a:r>
              <a:rPr lang="en-US" sz="1800" b="1" dirty="0">
                <a:latin typeface="Arial" panose="020B0604020202020204" pitchFamily="34" charset="0"/>
                <a:cs typeface="Arial" panose="020B0604020202020204" pitchFamily="34" charset="0"/>
              </a:rPr>
              <a:t>Pride goes before destruction  (</a:t>
            </a:r>
            <a:r>
              <a:rPr lang="en-US" sz="1800" b="1" dirty="0" err="1">
                <a:latin typeface="Arial" panose="020B0604020202020204" pitchFamily="34" charset="0"/>
                <a:cs typeface="Arial" panose="020B0604020202020204" pitchFamily="34" charset="0"/>
              </a:rPr>
              <a:t>Prov</a:t>
            </a:r>
            <a:r>
              <a:rPr lang="en-US" sz="1800" b="1" dirty="0">
                <a:latin typeface="Arial" panose="020B0604020202020204" pitchFamily="34" charset="0"/>
                <a:cs typeface="Arial" panose="020B0604020202020204" pitchFamily="34" charset="0"/>
              </a:rPr>
              <a:t> 16:18)</a:t>
            </a:r>
            <a:endParaRPr lang="en-US" sz="800" b="1" dirty="0">
              <a:latin typeface="Arial" panose="020B0604020202020204" pitchFamily="34" charset="0"/>
              <a:cs typeface="Arial" panose="020B0604020202020204" pitchFamily="34" charset="0"/>
            </a:endParaRPr>
          </a:p>
          <a:p>
            <a:pPr marL="438912" lvl="1" indent="-320040">
              <a:spcBef>
                <a:spcPts val="0"/>
              </a:spcBef>
              <a:buClr>
                <a:schemeClr val="accent1"/>
              </a:buClr>
              <a:buSzPct val="80000"/>
              <a:buFont typeface="Wingdings 2"/>
              <a:buChar char=""/>
            </a:pPr>
            <a:r>
              <a:rPr lang="en-US" sz="1800" b="1" dirty="0">
                <a:latin typeface="Arial" panose="020B0604020202020204" pitchFamily="34" charset="0"/>
                <a:cs typeface="Arial" panose="020B0604020202020204" pitchFamily="34" charset="0"/>
              </a:rPr>
              <a:t>Pride leads to vanity and a sense of independence from God, just as Edom took pride in their geographical location, allies, wisdom and might.  Such arrogance God will punish - cf. Isa 13:9-11</a:t>
            </a:r>
          </a:p>
          <a:p>
            <a:pPr marL="118872" lvl="1" indent="0">
              <a:spcBef>
                <a:spcPts val="0"/>
              </a:spcBef>
              <a:buClr>
                <a:schemeClr val="accent1"/>
              </a:buClr>
              <a:buSzPct val="80000"/>
              <a:buNone/>
            </a:pPr>
            <a:r>
              <a:rPr lang="en-US" sz="1800" b="1" dirty="0">
                <a:latin typeface="Arial" panose="020B0604020202020204" pitchFamily="34" charset="0"/>
                <a:cs typeface="Arial" panose="020B0604020202020204" pitchFamily="34" charset="0"/>
              </a:rPr>
              <a:t>			</a:t>
            </a:r>
            <a:r>
              <a:rPr lang="en-US" sz="1800" b="1" dirty="0">
                <a:solidFill>
                  <a:srgbClr val="0070C0"/>
                </a:solidFill>
                <a:latin typeface="Arial" panose="020B0604020202020204" pitchFamily="34" charset="0"/>
                <a:cs typeface="Arial" panose="020B0604020202020204" pitchFamily="34" charset="0"/>
              </a:rPr>
              <a:t>-- Are we on guard against such pride?</a:t>
            </a:r>
          </a:p>
          <a:p>
            <a:pPr marL="118872" lvl="1" indent="0">
              <a:spcBef>
                <a:spcPts val="0"/>
              </a:spcBef>
              <a:buClr>
                <a:schemeClr val="accent1"/>
              </a:buClr>
              <a:buSzPct val="80000"/>
              <a:buNone/>
            </a:pPr>
            <a:r>
              <a:rPr lang="en-US" sz="1800" b="1" dirty="0">
                <a:latin typeface="Arial" panose="020B0604020202020204" pitchFamily="34" charset="0"/>
                <a:cs typeface="Arial" panose="020B0604020202020204" pitchFamily="34" charset="0"/>
              </a:rPr>
              <a:t>Do not mistreat your brethren.  </a:t>
            </a:r>
          </a:p>
          <a:p>
            <a:pPr marL="404622" lvl="1" indent="-285750">
              <a:spcBef>
                <a:spcPts val="0"/>
              </a:spcBef>
              <a:buClr>
                <a:schemeClr val="accent1"/>
              </a:buClr>
              <a:buSzPct val="80000"/>
              <a:buFont typeface="Wingdings" panose="05000000000000000000" pitchFamily="2" charset="2"/>
              <a:buChar char="§"/>
            </a:pPr>
            <a:r>
              <a:rPr lang="en-US" sz="1800" b="1" dirty="0">
                <a:latin typeface="Arial" panose="020B0604020202020204" pitchFamily="34" charset="0"/>
                <a:cs typeface="Arial" panose="020B0604020202020204" pitchFamily="34" charset="0"/>
              </a:rPr>
              <a:t>Edom was guilty of this, on multiple occasions.  How we treat our brethren affects our relationship with the Lord - cf. 1 </a:t>
            </a:r>
            <a:r>
              <a:rPr lang="en-US" sz="1800" b="1" dirty="0" err="1">
                <a:latin typeface="Arial" panose="020B0604020202020204" pitchFamily="34" charset="0"/>
                <a:cs typeface="Arial" panose="020B0604020202020204" pitchFamily="34" charset="0"/>
              </a:rPr>
              <a:t>Cor</a:t>
            </a:r>
            <a:r>
              <a:rPr lang="en-US" sz="1800" b="1" dirty="0">
                <a:latin typeface="Arial" panose="020B0604020202020204" pitchFamily="34" charset="0"/>
                <a:cs typeface="Arial" panose="020B0604020202020204" pitchFamily="34" charset="0"/>
              </a:rPr>
              <a:t> 8:12</a:t>
            </a:r>
          </a:p>
          <a:p>
            <a:pPr marL="118872" lvl="2" indent="0">
              <a:spcBef>
                <a:spcPts val="0"/>
              </a:spcBef>
              <a:buClr>
                <a:schemeClr val="accent1"/>
              </a:buClr>
              <a:buSzPct val="80000"/>
              <a:buNone/>
            </a:pPr>
            <a:r>
              <a:rPr lang="en-US" sz="1800" b="1" dirty="0">
                <a:latin typeface="Arial" panose="020B0604020202020204" pitchFamily="34" charset="0"/>
                <a:cs typeface="Arial" panose="020B0604020202020204" pitchFamily="34" charset="0"/>
              </a:rPr>
              <a:t>		</a:t>
            </a:r>
            <a:r>
              <a:rPr lang="en-US" sz="1800" b="1" dirty="0">
                <a:solidFill>
                  <a:srgbClr val="0070C0"/>
                </a:solidFill>
                <a:latin typeface="Arial" panose="020B0604020202020204" pitchFamily="34" charset="0"/>
                <a:cs typeface="Arial" panose="020B0604020202020204" pitchFamily="34" charset="0"/>
              </a:rPr>
              <a:t>	-- Are we careful about our dealings with our brethren?</a:t>
            </a:r>
            <a:endParaRPr lang="en-US" sz="1800" b="1" dirty="0">
              <a:latin typeface="Arial" panose="020B0604020202020204" pitchFamily="34" charset="0"/>
              <a:cs typeface="Arial" panose="020B0604020202020204" pitchFamily="34" charset="0"/>
            </a:endParaRPr>
          </a:p>
          <a:p>
            <a:pPr marL="118872" indent="0">
              <a:buNone/>
            </a:pPr>
            <a:r>
              <a:rPr lang="en-US" sz="1800" b="1" dirty="0">
                <a:latin typeface="Arial" panose="020B0604020202020204" pitchFamily="34" charset="0"/>
                <a:cs typeface="Arial" panose="020B0604020202020204" pitchFamily="34" charset="0"/>
              </a:rPr>
              <a:t>Do not rejoice when your enemy falls   (</a:t>
            </a:r>
            <a:r>
              <a:rPr lang="en-US" sz="1800" b="1" dirty="0" err="1">
                <a:latin typeface="Arial" panose="020B0604020202020204" pitchFamily="34" charset="0"/>
                <a:cs typeface="Arial" panose="020B0604020202020204" pitchFamily="34" charset="0"/>
              </a:rPr>
              <a:t>Prov</a:t>
            </a:r>
            <a:r>
              <a:rPr lang="en-US" sz="1800" b="1" dirty="0">
                <a:latin typeface="Arial" panose="020B0604020202020204" pitchFamily="34" charset="0"/>
                <a:cs typeface="Arial" panose="020B0604020202020204" pitchFamily="34" charset="0"/>
              </a:rPr>
              <a:t> 24:17-18)</a:t>
            </a:r>
          </a:p>
          <a:p>
            <a:pPr marL="438912" lvl="1" indent="-320040">
              <a:spcBef>
                <a:spcPts val="0"/>
              </a:spcBef>
              <a:buClr>
                <a:schemeClr val="accent1"/>
              </a:buClr>
              <a:buSzPct val="80000"/>
              <a:buFont typeface="Wingdings 2"/>
              <a:buChar char=""/>
            </a:pPr>
            <a:r>
              <a:rPr lang="en-US" sz="1800" b="1" dirty="0">
                <a:latin typeface="Arial" panose="020B0604020202020204" pitchFamily="34" charset="0"/>
                <a:cs typeface="Arial" panose="020B0604020202020204" pitchFamily="34" charset="0"/>
              </a:rPr>
              <a:t>This Edom did when Judah was plundered.  This sort of gloating is clearly displeasing to God!</a:t>
            </a:r>
          </a:p>
          <a:p>
            <a:pPr marL="118872" lvl="2" indent="0">
              <a:spcBef>
                <a:spcPts val="0"/>
              </a:spcBef>
              <a:buClr>
                <a:schemeClr val="accent1"/>
              </a:buClr>
              <a:buSzPct val="80000"/>
              <a:buNone/>
            </a:pPr>
            <a:r>
              <a:rPr lang="en-US" sz="1800" b="1" dirty="0">
                <a:latin typeface="Arial" panose="020B0604020202020204" pitchFamily="34" charset="0"/>
                <a:cs typeface="Arial" panose="020B0604020202020204" pitchFamily="34" charset="0"/>
              </a:rPr>
              <a:t>			</a:t>
            </a:r>
            <a:r>
              <a:rPr lang="en-US" sz="1800" b="1" dirty="0">
                <a:solidFill>
                  <a:srgbClr val="0070C0"/>
                </a:solidFill>
                <a:latin typeface="Arial" panose="020B0604020202020204" pitchFamily="34" charset="0"/>
                <a:cs typeface="Arial" panose="020B0604020202020204" pitchFamily="34" charset="0"/>
              </a:rPr>
              <a:t>-- Do we rejoice when our enemy falls?</a:t>
            </a:r>
            <a:endParaRPr lang="en-US" sz="1800" b="1" dirty="0">
              <a:latin typeface="Arial" panose="020B0604020202020204" pitchFamily="34" charset="0"/>
              <a:cs typeface="Arial" panose="020B0604020202020204" pitchFamily="34" charset="0"/>
            </a:endParaRPr>
          </a:p>
          <a:p>
            <a:pPr marL="118872" indent="0">
              <a:buNone/>
            </a:pPr>
            <a:r>
              <a:rPr lang="en-US" sz="1800" b="1" dirty="0">
                <a:latin typeface="Arial" panose="020B0604020202020204" pitchFamily="34" charset="0"/>
                <a:cs typeface="Arial" panose="020B0604020202020204" pitchFamily="34" charset="0"/>
              </a:rPr>
              <a:t>In time of divine judgment, God will provide a means and place of escape for those who turn to Him.</a:t>
            </a:r>
            <a:endParaRPr lang="en-US" sz="800" b="1" dirty="0">
              <a:latin typeface="Arial" panose="020B0604020202020204" pitchFamily="34" charset="0"/>
              <a:cs typeface="Arial" panose="020B0604020202020204" pitchFamily="34" charset="0"/>
            </a:endParaRPr>
          </a:p>
          <a:p>
            <a:pPr marL="438912" lvl="1" indent="-320040">
              <a:spcBef>
                <a:spcPts val="0"/>
              </a:spcBef>
              <a:buClr>
                <a:schemeClr val="accent1"/>
              </a:buClr>
              <a:buSzPct val="80000"/>
              <a:buFont typeface="Wingdings 2"/>
              <a:buChar char=""/>
            </a:pPr>
            <a:r>
              <a:rPr lang="en-US" sz="1800" b="1" dirty="0">
                <a:latin typeface="Arial" panose="020B0604020202020204" pitchFamily="34" charset="0"/>
                <a:cs typeface="Arial" panose="020B0604020202020204" pitchFamily="34" charset="0"/>
              </a:rPr>
              <a:t>Note again verse 17, where Mount Zion would become a place of deliverance. Today, spiritual Mount Zion is a place to which we can turn - cf. </a:t>
            </a:r>
            <a:r>
              <a:rPr lang="en-US" sz="1800" b="1" dirty="0" err="1">
                <a:latin typeface="Arial" panose="020B0604020202020204" pitchFamily="34" charset="0"/>
                <a:cs typeface="Arial" panose="020B0604020202020204" pitchFamily="34" charset="0"/>
              </a:rPr>
              <a:t>Heb</a:t>
            </a:r>
            <a:r>
              <a:rPr lang="en-US" sz="1800" b="1" dirty="0">
                <a:latin typeface="Arial" panose="020B0604020202020204" pitchFamily="34" charset="0"/>
                <a:cs typeface="Arial" panose="020B0604020202020204" pitchFamily="34" charset="0"/>
              </a:rPr>
              <a:t> 12:22-24.  It is a place where we can find:</a:t>
            </a:r>
          </a:p>
          <a:p>
            <a:pPr marL="118872" indent="0">
              <a:buNone/>
            </a:pPr>
            <a:r>
              <a:rPr lang="en-US" sz="1600" b="1" dirty="0">
                <a:latin typeface="Arial" panose="020B0604020202020204" pitchFamily="34" charset="0"/>
                <a:cs typeface="Arial" panose="020B0604020202020204" pitchFamily="34" charset="0"/>
              </a:rPr>
              <a:t>       </a:t>
            </a:r>
          </a:p>
          <a:p>
            <a:pPr marL="118872" indent="0">
              <a:buNone/>
            </a:pPr>
            <a:endParaRPr lang="en-US" sz="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8323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90D26-5705-894D-B0E1-CFBD9F30125E}"/>
              </a:ext>
            </a:extLst>
          </p:cNvPr>
          <p:cNvSpPr>
            <a:spLocks noGrp="1"/>
          </p:cNvSpPr>
          <p:nvPr>
            <p:ph type="title"/>
          </p:nvPr>
        </p:nvSpPr>
        <p:spPr/>
        <p:txBody>
          <a:bodyPr>
            <a:normAutofit fontScale="90000"/>
          </a:bodyPr>
          <a:lstStyle/>
          <a:p>
            <a:pPr algn="ctr"/>
            <a:br>
              <a:rPr lang="en-US" sz="3600" dirty="0"/>
            </a:br>
            <a:r>
              <a:rPr lang="en-US" sz="4000" dirty="0"/>
              <a:t>Lessons Learned from Obadiah</a:t>
            </a:r>
            <a:br>
              <a:rPr lang="en-US" sz="3100" dirty="0"/>
            </a:br>
            <a:endParaRPr lang="en-US" sz="3100" dirty="0"/>
          </a:p>
        </p:txBody>
      </p:sp>
      <p:sp>
        <p:nvSpPr>
          <p:cNvPr id="5" name="Content Placeholder 2">
            <a:extLst>
              <a:ext uri="{FF2B5EF4-FFF2-40B4-BE49-F238E27FC236}">
                <a16:creationId xmlns:a16="http://schemas.microsoft.com/office/drawing/2014/main" id="{35B09E00-C4A6-4241-B6DC-A802FEDA0DF8}"/>
              </a:ext>
            </a:extLst>
          </p:cNvPr>
          <p:cNvSpPr txBox="1">
            <a:spLocks/>
          </p:cNvSpPr>
          <p:nvPr/>
        </p:nvSpPr>
        <p:spPr>
          <a:xfrm>
            <a:off x="152400" y="1630680"/>
            <a:ext cx="8686800" cy="4123944"/>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Font typeface="Wingdings 2"/>
              <a:buNone/>
            </a:pPr>
            <a:r>
              <a:rPr lang="en-US" sz="1800" b="1" dirty="0">
                <a:latin typeface="Arial" panose="020B0604020202020204" pitchFamily="34" charset="0"/>
                <a:cs typeface="Arial" panose="020B0604020202020204" pitchFamily="34" charset="0"/>
              </a:rPr>
              <a:t>From  </a:t>
            </a:r>
            <a:r>
              <a:rPr lang="en-US" sz="1800" b="1" u="sng" dirty="0" err="1">
                <a:latin typeface="Arial" panose="020B0604020202020204" pitchFamily="34" charset="0"/>
                <a:cs typeface="Arial" panose="020B0604020202020204" pitchFamily="34" charset="0"/>
              </a:rPr>
              <a:t>Heb</a:t>
            </a:r>
            <a:r>
              <a:rPr lang="en-US" sz="1800" b="1" u="sng" dirty="0">
                <a:latin typeface="Arial" panose="020B0604020202020204" pitchFamily="34" charset="0"/>
                <a:cs typeface="Arial" panose="020B0604020202020204" pitchFamily="34" charset="0"/>
              </a:rPr>
              <a:t> 12:22-24</a:t>
            </a:r>
            <a:r>
              <a:rPr lang="en-US" sz="1800" b="1" dirty="0">
                <a:latin typeface="Arial" panose="020B0604020202020204" pitchFamily="34" charset="0"/>
                <a:cs typeface="Arial" panose="020B0604020202020204" pitchFamily="34" charset="0"/>
              </a:rPr>
              <a:t>.   It is a place where we can find:</a:t>
            </a:r>
          </a:p>
          <a:p>
            <a:pPr marL="1191006" lvl="2" indent="-514350">
              <a:buFont typeface="+mj-lt"/>
              <a:buAutoNum type="arabicPeriod"/>
            </a:pPr>
            <a:r>
              <a:rPr lang="en-US" sz="1800" b="1" i="1" dirty="0">
                <a:solidFill>
                  <a:srgbClr val="002060"/>
                </a:solidFill>
                <a:latin typeface="Arial" panose="020B0604020202020204" pitchFamily="34" charset="0"/>
                <a:cs typeface="Arial" panose="020B0604020202020204" pitchFamily="34" charset="0"/>
              </a:rPr>
              <a:t>"the city of the living God"</a:t>
            </a:r>
          </a:p>
          <a:p>
            <a:pPr marL="1191006" lvl="2" indent="-514350">
              <a:buFont typeface="+mj-lt"/>
              <a:buAutoNum type="arabicPeriod"/>
            </a:pPr>
            <a:r>
              <a:rPr lang="en-US" sz="1800" b="1" i="1" dirty="0">
                <a:solidFill>
                  <a:srgbClr val="002060"/>
                </a:solidFill>
                <a:latin typeface="Arial" panose="020B0604020202020204" pitchFamily="34" charset="0"/>
                <a:cs typeface="Arial" panose="020B0604020202020204" pitchFamily="34" charset="0"/>
              </a:rPr>
              <a:t>"the heavenly Jerusalem"</a:t>
            </a:r>
          </a:p>
          <a:p>
            <a:pPr marL="1191006" lvl="2" indent="-514350">
              <a:buFont typeface="+mj-lt"/>
              <a:buAutoNum type="arabicPeriod"/>
            </a:pPr>
            <a:r>
              <a:rPr lang="en-US" sz="1800" b="1" i="1" dirty="0">
                <a:solidFill>
                  <a:srgbClr val="002060"/>
                </a:solidFill>
                <a:latin typeface="Arial" panose="020B0604020202020204" pitchFamily="34" charset="0"/>
                <a:cs typeface="Arial" panose="020B0604020202020204" pitchFamily="34" charset="0"/>
              </a:rPr>
              <a:t>"an innumerable company of angels"</a:t>
            </a:r>
          </a:p>
          <a:p>
            <a:pPr marL="1191006" lvl="2" indent="-514350">
              <a:buFont typeface="+mj-lt"/>
              <a:buAutoNum type="arabicPeriod"/>
            </a:pPr>
            <a:r>
              <a:rPr lang="en-US" sz="1800" b="1" i="1" dirty="0">
                <a:solidFill>
                  <a:srgbClr val="002060"/>
                </a:solidFill>
                <a:latin typeface="Arial" panose="020B0604020202020204" pitchFamily="34" charset="0"/>
                <a:cs typeface="Arial" panose="020B0604020202020204" pitchFamily="34" charset="0"/>
              </a:rPr>
              <a:t>"the firstborn registered  in heaven"</a:t>
            </a:r>
          </a:p>
          <a:p>
            <a:pPr marL="1191006" lvl="2" indent="-514350">
              <a:buFont typeface="+mj-lt"/>
              <a:buAutoNum type="arabicPeriod"/>
            </a:pPr>
            <a:r>
              <a:rPr lang="en-US" sz="1800" b="1" i="1" dirty="0">
                <a:solidFill>
                  <a:srgbClr val="002060"/>
                </a:solidFill>
                <a:latin typeface="Arial" panose="020B0604020202020204" pitchFamily="34" charset="0"/>
                <a:cs typeface="Arial" panose="020B0604020202020204" pitchFamily="34" charset="0"/>
              </a:rPr>
              <a:t>"God the Judge of all"</a:t>
            </a:r>
          </a:p>
          <a:p>
            <a:pPr marL="1191006" lvl="2" indent="-514350">
              <a:buFont typeface="+mj-lt"/>
              <a:buAutoNum type="arabicPeriod"/>
            </a:pPr>
            <a:r>
              <a:rPr lang="en-US" sz="1800" b="1" i="1" dirty="0">
                <a:solidFill>
                  <a:srgbClr val="002060"/>
                </a:solidFill>
                <a:latin typeface="Arial" panose="020B0604020202020204" pitchFamily="34" charset="0"/>
                <a:cs typeface="Arial" panose="020B0604020202020204" pitchFamily="34" charset="0"/>
              </a:rPr>
              <a:t>"the spirits of just men made perfect"</a:t>
            </a:r>
          </a:p>
          <a:p>
            <a:pPr marL="1191006" lvl="2" indent="-514350">
              <a:buFont typeface="+mj-lt"/>
              <a:buAutoNum type="arabicPeriod"/>
            </a:pPr>
            <a:r>
              <a:rPr lang="en-US" sz="1800" b="1" i="1" dirty="0">
                <a:solidFill>
                  <a:srgbClr val="002060"/>
                </a:solidFill>
                <a:latin typeface="Arial" panose="020B0604020202020204" pitchFamily="34" charset="0"/>
                <a:cs typeface="Arial" panose="020B0604020202020204" pitchFamily="34" charset="0"/>
              </a:rPr>
              <a:t>"Jesus the Mediator of the new covenant"</a:t>
            </a:r>
          </a:p>
          <a:p>
            <a:pPr marL="1191006" lvl="2" indent="-514350">
              <a:buFont typeface="+mj-lt"/>
              <a:buAutoNum type="arabicPeriod"/>
            </a:pPr>
            <a:r>
              <a:rPr lang="en-US" sz="1800" b="1" i="1" dirty="0">
                <a:solidFill>
                  <a:srgbClr val="002060"/>
                </a:solidFill>
                <a:latin typeface="Arial" panose="020B0604020202020204" pitchFamily="34" charset="0"/>
                <a:cs typeface="Arial" panose="020B0604020202020204" pitchFamily="34" charset="0"/>
              </a:rPr>
              <a:t>"the blood of sprinkling that speaks better things than that of Abel"</a:t>
            </a:r>
          </a:p>
          <a:p>
            <a:pPr marL="768096" lvl="2" indent="0">
              <a:buFont typeface="Arial"/>
              <a:buNone/>
            </a:pPr>
            <a:endParaRPr lang="en-US" sz="1800" b="1" dirty="0">
              <a:latin typeface="Arial" panose="020B0604020202020204" pitchFamily="34" charset="0"/>
              <a:cs typeface="Arial" panose="020B0604020202020204" pitchFamily="34" charset="0"/>
            </a:endParaRPr>
          </a:p>
          <a:p>
            <a:pPr marL="768096" lvl="2" indent="0">
              <a:buFont typeface="Arial"/>
              <a:buNone/>
            </a:pPr>
            <a:r>
              <a:rPr lang="en-US" sz="1800" b="1" dirty="0">
                <a:latin typeface="Arial" panose="020B0604020202020204" pitchFamily="34" charset="0"/>
                <a:cs typeface="Arial" panose="020B0604020202020204" pitchFamily="34" charset="0"/>
              </a:rPr>
              <a:t>Of course, this is what we come to as we obey the gospel of Christ!</a:t>
            </a:r>
          </a:p>
          <a:p>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7456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5DEE6-EB88-8244-BBCB-86F75C8E8AE7}"/>
              </a:ext>
            </a:extLst>
          </p:cNvPr>
          <p:cNvSpPr>
            <a:spLocks noGrp="1"/>
          </p:cNvSpPr>
          <p:nvPr>
            <p:ph type="title" idx="4294967295"/>
          </p:nvPr>
        </p:nvSpPr>
        <p:spPr>
          <a:xfrm>
            <a:off x="0" y="35169"/>
            <a:ext cx="8229600" cy="530225"/>
          </a:xfrm>
        </p:spPr>
        <p:txBody>
          <a:bodyPr>
            <a:noAutofit/>
          </a:bodyPr>
          <a:lstStyle/>
          <a:p>
            <a:pPr algn="ctr"/>
            <a:r>
              <a:rPr lang="en-US" sz="3200" dirty="0">
                <a:latin typeface="Arial" panose="020B0604020202020204" pitchFamily="34" charset="0"/>
                <a:cs typeface="Arial" panose="020B0604020202020204" pitchFamily="34" charset="0"/>
              </a:rPr>
              <a:t>Conclusion</a:t>
            </a:r>
          </a:p>
        </p:txBody>
      </p:sp>
      <p:sp>
        <p:nvSpPr>
          <p:cNvPr id="3" name="Content Placeholder 2">
            <a:extLst>
              <a:ext uri="{FF2B5EF4-FFF2-40B4-BE49-F238E27FC236}">
                <a16:creationId xmlns:a16="http://schemas.microsoft.com/office/drawing/2014/main" id="{4B4FDD56-2975-DB4F-9A88-819B92244E0E}"/>
              </a:ext>
            </a:extLst>
          </p:cNvPr>
          <p:cNvSpPr>
            <a:spLocks noGrp="1"/>
          </p:cNvSpPr>
          <p:nvPr>
            <p:ph idx="4294967295"/>
          </p:nvPr>
        </p:nvSpPr>
        <p:spPr>
          <a:xfrm>
            <a:off x="67056" y="679811"/>
            <a:ext cx="8991600" cy="6172200"/>
          </a:xfrm>
        </p:spPr>
        <p:txBody>
          <a:bodyPr>
            <a:noAutofit/>
          </a:bodyPr>
          <a:lstStyle/>
          <a:p>
            <a:pPr marL="118872" indent="0">
              <a:buNone/>
            </a:pPr>
            <a:r>
              <a:rPr lang="en-US" sz="1800" b="1" dirty="0">
                <a:latin typeface="Arial" panose="020B0604020202020204" pitchFamily="34" charset="0"/>
                <a:cs typeface="Arial" panose="020B0604020202020204" pitchFamily="34" charset="0"/>
              </a:rPr>
              <a:t>With this brief look at "The Book Of Obadiah“ we have seen that ...</a:t>
            </a:r>
          </a:p>
          <a:p>
            <a:pPr marL="925830" lvl="1" indent="-514350">
              <a:buFont typeface="+mj-lt"/>
              <a:buAutoNum type="arabicPeriod"/>
            </a:pPr>
            <a:r>
              <a:rPr lang="en-US" sz="1800" dirty="0">
                <a:latin typeface="Arial" panose="020B0604020202020204" pitchFamily="34" charset="0"/>
                <a:cs typeface="Arial" panose="020B0604020202020204" pitchFamily="34" charset="0"/>
              </a:rPr>
              <a:t>The prophets were not limited in their prophecies to just the nation of Israel.</a:t>
            </a:r>
          </a:p>
          <a:p>
            <a:pPr marL="1191006" lvl="2" indent="-514350">
              <a:buFont typeface="+mj-lt"/>
              <a:buAutoNum type="alphaLcPeriod"/>
            </a:pPr>
            <a:r>
              <a:rPr lang="en-US" sz="1600" b="1" dirty="0">
                <a:latin typeface="Arial" panose="020B0604020202020204" pitchFamily="34" charset="0"/>
                <a:cs typeface="Arial" panose="020B0604020202020204" pitchFamily="34" charset="0"/>
              </a:rPr>
              <a:t>God held the heathen nations accountable for their actions.</a:t>
            </a:r>
          </a:p>
          <a:p>
            <a:pPr marL="1191006" lvl="2" indent="-514350">
              <a:buFont typeface="+mj-lt"/>
              <a:buAutoNum type="alphaLcPeriod"/>
            </a:pPr>
            <a:r>
              <a:rPr lang="en-US" sz="1600" b="1" dirty="0">
                <a:latin typeface="Arial" panose="020B0604020202020204" pitchFamily="34" charset="0"/>
                <a:cs typeface="Arial" panose="020B0604020202020204" pitchFamily="34" charset="0"/>
              </a:rPr>
              <a:t>While it was written primarily to comfort the Israelites in Obadiah's day, there are lessons for us as well.  The message of hope may have had its ultimate fulfillment in what we can enjoy ourselves in the person and work of Jesus!</a:t>
            </a:r>
          </a:p>
          <a:p>
            <a:pPr marL="925830" lvl="1" indent="-514350">
              <a:buFont typeface="+mj-lt"/>
              <a:buAutoNum type="arabicPeriod"/>
            </a:pPr>
            <a:r>
              <a:rPr lang="en-US" sz="1800" dirty="0">
                <a:latin typeface="Arial" panose="020B0604020202020204" pitchFamily="34" charset="0"/>
                <a:cs typeface="Arial" panose="020B0604020202020204" pitchFamily="34" charset="0"/>
              </a:rPr>
              <a:t>In verse 15, we find the expression:  "the day of the Lord"...</a:t>
            </a:r>
          </a:p>
          <a:p>
            <a:pPr marL="1225296" lvl="2" indent="-457200">
              <a:buFont typeface="+mj-lt"/>
              <a:buAutoNum type="alphaLcPeriod"/>
            </a:pPr>
            <a:r>
              <a:rPr lang="en-US" sz="1600" b="1" dirty="0">
                <a:latin typeface="Arial" panose="020B0604020202020204" pitchFamily="34" charset="0"/>
                <a:cs typeface="Arial" panose="020B0604020202020204" pitchFamily="34" charset="0"/>
              </a:rPr>
              <a:t>This expression is often used by the prophets when referring to God's judgment upon the nations.</a:t>
            </a:r>
          </a:p>
          <a:p>
            <a:pPr marL="1225296" lvl="2" indent="-457200">
              <a:buFont typeface="+mj-lt"/>
              <a:buAutoNum type="alphaLcPeriod"/>
            </a:pPr>
            <a:r>
              <a:rPr lang="en-US" sz="1600" b="1" dirty="0">
                <a:latin typeface="Arial" panose="020B0604020202020204" pitchFamily="34" charset="0"/>
                <a:cs typeface="Arial" panose="020B0604020202020204" pitchFamily="34" charset="0"/>
              </a:rPr>
              <a:t>The particular "day of the Lord" of which Obadiah wrote was "near" and was fulfilled with the destruction of Edom.</a:t>
            </a:r>
          </a:p>
          <a:p>
            <a:pPr marL="1225296" lvl="2" indent="-457200">
              <a:buFont typeface="+mj-lt"/>
              <a:buAutoNum type="alphaLcPeriod"/>
            </a:pPr>
            <a:r>
              <a:rPr lang="en-US" sz="1600" b="1" dirty="0">
                <a:latin typeface="Arial" panose="020B0604020202020204" pitchFamily="34" charset="0"/>
                <a:cs typeface="Arial" panose="020B0604020202020204" pitchFamily="34" charset="0"/>
              </a:rPr>
              <a:t>But there is another "day of the Lord" yet to come...!</a:t>
            </a:r>
          </a:p>
          <a:p>
            <a:pPr marL="1382713" lvl="3" indent="-468313">
              <a:buFont typeface="+mj-lt"/>
              <a:buAutoNum type="arabicParenR"/>
            </a:pPr>
            <a:r>
              <a:rPr lang="en-US" sz="1600" b="1" dirty="0">
                <a:latin typeface="Arial" panose="020B0604020202020204" pitchFamily="34" charset="0"/>
                <a:cs typeface="Arial" panose="020B0604020202020204" pitchFamily="34" charset="0"/>
              </a:rPr>
              <a:t>Of which God's judgments upon the nations were only a shadow, a type.</a:t>
            </a:r>
          </a:p>
          <a:p>
            <a:pPr marL="1382713" lvl="3" indent="-468313">
              <a:buFont typeface="+mj-lt"/>
              <a:buAutoNum type="arabicParenR"/>
            </a:pPr>
            <a:r>
              <a:rPr lang="en-US" sz="1600" b="1" dirty="0">
                <a:latin typeface="Arial" panose="020B0604020202020204" pitchFamily="34" charset="0"/>
                <a:cs typeface="Arial" panose="020B0604020202020204" pitchFamily="34" charset="0"/>
              </a:rPr>
              <a:t>Peter writes of that day in which the whole world will be judged (2 Pet 3:7-13)</a:t>
            </a:r>
          </a:p>
          <a:p>
            <a:pPr marL="1410462" lvl="3" indent="-514350">
              <a:buFont typeface="+mj-lt"/>
              <a:buAutoNum type="arabicParenR"/>
            </a:pPr>
            <a:endParaRPr lang="en-US" sz="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Are we ready for that "day of the Lord"?  Or do we in our arrogance take pride in our wisdom, might, or position in life?  If so, </a:t>
            </a:r>
            <a:r>
              <a:rPr lang="en-US" sz="1800" b="1" i="1" dirty="0">
                <a:solidFill>
                  <a:srgbClr val="002060"/>
                </a:solidFill>
                <a:latin typeface="Arial" panose="020B0604020202020204" pitchFamily="34" charset="0"/>
                <a:cs typeface="Arial" panose="020B0604020202020204" pitchFamily="34" charset="0"/>
              </a:rPr>
              <a:t>"the pride of your heart has deceived you"</a:t>
            </a:r>
            <a:r>
              <a:rPr lang="en-US" sz="1800" dirty="0">
                <a:latin typeface="Arial" panose="020B0604020202020204" pitchFamily="34" charset="0"/>
                <a:cs typeface="Arial" panose="020B0604020202020204" pitchFamily="34" charset="0"/>
              </a:rPr>
              <a:t> (vs 3).  How much better to humbly recognize that </a:t>
            </a:r>
            <a:r>
              <a:rPr lang="en-US" sz="1800" b="1" i="1" dirty="0">
                <a:solidFill>
                  <a:srgbClr val="002060"/>
                </a:solidFill>
                <a:latin typeface="Arial" panose="020B0604020202020204" pitchFamily="34" charset="0"/>
                <a:cs typeface="Arial" panose="020B0604020202020204" pitchFamily="34" charset="0"/>
              </a:rPr>
              <a:t>"...on Mount Zion there shall be deliverance, and there shall be holiness;" </a:t>
            </a:r>
            <a:r>
              <a:rPr lang="en-US" sz="1800" dirty="0">
                <a:latin typeface="Arial" panose="020B0604020202020204" pitchFamily="34" charset="0"/>
                <a:cs typeface="Arial" panose="020B0604020202020204" pitchFamily="34" charset="0"/>
              </a:rPr>
              <a:t>(</a:t>
            </a:r>
            <a:r>
              <a:rPr lang="en-US" sz="1800" dirty="0" err="1">
                <a:latin typeface="Arial" panose="020B0604020202020204" pitchFamily="34" charset="0"/>
                <a:cs typeface="Arial" panose="020B0604020202020204" pitchFamily="34" charset="0"/>
              </a:rPr>
              <a:t>Obad</a:t>
            </a:r>
            <a:r>
              <a:rPr lang="en-US" sz="1800" dirty="0">
                <a:latin typeface="Arial" panose="020B0604020202020204" pitchFamily="34" charset="0"/>
                <a:cs typeface="Arial" panose="020B0604020202020204" pitchFamily="34" charset="0"/>
              </a:rPr>
              <a:t> 1:17)</a:t>
            </a:r>
          </a:p>
          <a:p>
            <a:endParaRPr lang="en-US" sz="800" dirty="0">
              <a:latin typeface="Arial" panose="020B0604020202020204" pitchFamily="34" charset="0"/>
              <a:cs typeface="Arial" panose="020B0604020202020204" pitchFamily="34" charset="0"/>
            </a:endParaRPr>
          </a:p>
          <a:p>
            <a:pPr>
              <a:buFont typeface="Wingdings" pitchFamily="2" charset="2"/>
              <a:buChar char="v"/>
            </a:pPr>
            <a:r>
              <a:rPr lang="en-US" sz="1800" b="1" dirty="0">
                <a:solidFill>
                  <a:srgbClr val="0070C0"/>
                </a:solidFill>
                <a:latin typeface="Arial" panose="020B0604020202020204" pitchFamily="34" charset="0"/>
                <a:cs typeface="Arial" panose="020B0604020202020204" pitchFamily="34" charset="0"/>
              </a:rPr>
              <a:t>Have you come to Mount Zion and to Jesus the Mediator of the New Covenant?</a:t>
            </a: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2667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1180"/>
            <a:ext cx="8229600" cy="1252728"/>
          </a:xfrm>
        </p:spPr>
        <p:txBody>
          <a:bodyPr/>
          <a:lstStyle/>
          <a:p>
            <a:pPr algn="ctr"/>
            <a:r>
              <a:rPr lang="en-US" dirty="0"/>
              <a:t>Obadiah</a:t>
            </a:r>
          </a:p>
        </p:txBody>
      </p:sp>
      <p:sp>
        <p:nvSpPr>
          <p:cNvPr id="3" name="Content Placeholder 2"/>
          <p:cNvSpPr>
            <a:spLocks noGrp="1"/>
          </p:cNvSpPr>
          <p:nvPr>
            <p:ph idx="1"/>
          </p:nvPr>
        </p:nvSpPr>
        <p:spPr>
          <a:xfrm>
            <a:off x="762000" y="13716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dirty="0"/>
              <a:t>                                     From God's Masterwork - Swindoll</a:t>
            </a:r>
          </a:p>
        </p:txBody>
      </p:sp>
      <p:cxnSp>
        <p:nvCxnSpPr>
          <p:cNvPr id="5" name="Straight Connector 4"/>
          <p:cNvCxnSpPr/>
          <p:nvPr/>
        </p:nvCxnSpPr>
        <p:spPr>
          <a:xfrm rot="5400000">
            <a:off x="38100" y="2476500"/>
            <a:ext cx="2209800" cy="152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315200" y="2514600"/>
            <a:ext cx="2133600" cy="152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6800" y="3657600"/>
            <a:ext cx="7239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81000" y="5105400"/>
            <a:ext cx="2895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858000" y="5105400"/>
            <a:ext cx="2895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66800" y="6553200"/>
            <a:ext cx="7239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44196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0" y="54102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477000" y="3429000"/>
            <a:ext cx="1371600" cy="369332"/>
          </a:xfrm>
          <a:prstGeom prst="rect">
            <a:avLst/>
          </a:prstGeom>
          <a:noFill/>
        </p:spPr>
        <p:txBody>
          <a:bodyPr wrap="square" rtlCol="0">
            <a:spAutoFit/>
          </a:bodyPr>
          <a:lstStyle/>
          <a:p>
            <a:r>
              <a:rPr lang="en-US" b="1" dirty="0"/>
              <a:t> </a:t>
            </a:r>
          </a:p>
        </p:txBody>
      </p:sp>
      <p:sp>
        <p:nvSpPr>
          <p:cNvPr id="84" name="TextBox 83"/>
          <p:cNvSpPr txBox="1"/>
          <p:nvPr/>
        </p:nvSpPr>
        <p:spPr>
          <a:xfrm>
            <a:off x="1219200" y="4038600"/>
            <a:ext cx="2438400" cy="369332"/>
          </a:xfrm>
          <a:prstGeom prst="rect">
            <a:avLst/>
          </a:prstGeom>
          <a:noFill/>
        </p:spPr>
        <p:txBody>
          <a:bodyPr wrap="square" rtlCol="0">
            <a:spAutoFit/>
          </a:bodyPr>
          <a:lstStyle/>
          <a:p>
            <a:r>
              <a:rPr lang="en-US" b="1" dirty="0"/>
              <a:t>    </a:t>
            </a:r>
          </a:p>
        </p:txBody>
      </p:sp>
      <p:sp>
        <p:nvSpPr>
          <p:cNvPr id="99" name="TextBox 98"/>
          <p:cNvSpPr txBox="1"/>
          <p:nvPr/>
        </p:nvSpPr>
        <p:spPr>
          <a:xfrm>
            <a:off x="-228600" y="5029200"/>
            <a:ext cx="1676400" cy="307777"/>
          </a:xfrm>
          <a:prstGeom prst="rect">
            <a:avLst/>
          </a:prstGeom>
          <a:noFill/>
        </p:spPr>
        <p:txBody>
          <a:bodyPr wrap="square" rtlCol="0">
            <a:spAutoFit/>
          </a:bodyPr>
          <a:lstStyle/>
          <a:p>
            <a:r>
              <a:rPr lang="en-US" sz="1400" b="1" i="1" dirty="0"/>
              <a:t>       </a:t>
            </a:r>
          </a:p>
        </p:txBody>
      </p:sp>
      <p:sp>
        <p:nvSpPr>
          <p:cNvPr id="100" name="TextBox 99"/>
          <p:cNvSpPr txBox="1"/>
          <p:nvPr/>
        </p:nvSpPr>
        <p:spPr>
          <a:xfrm>
            <a:off x="0" y="5410200"/>
            <a:ext cx="1600200" cy="307777"/>
          </a:xfrm>
          <a:prstGeom prst="rect">
            <a:avLst/>
          </a:prstGeom>
          <a:noFill/>
        </p:spPr>
        <p:txBody>
          <a:bodyPr wrap="square" rtlCol="0">
            <a:spAutoFit/>
          </a:bodyPr>
          <a:lstStyle/>
          <a:p>
            <a:r>
              <a:rPr lang="en-US" sz="1400" b="1" i="1" dirty="0"/>
              <a:t> </a:t>
            </a:r>
          </a:p>
        </p:txBody>
      </p:sp>
      <p:sp>
        <p:nvSpPr>
          <p:cNvPr id="56" name="TextBox 55"/>
          <p:cNvSpPr txBox="1"/>
          <p:nvPr/>
        </p:nvSpPr>
        <p:spPr>
          <a:xfrm>
            <a:off x="1447800"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83" name="TextBox 82"/>
          <p:cNvSpPr txBox="1"/>
          <p:nvPr/>
        </p:nvSpPr>
        <p:spPr>
          <a:xfrm rot="10800000" flipV="1">
            <a:off x="0" y="5898921"/>
            <a:ext cx="1219200" cy="307777"/>
          </a:xfrm>
          <a:prstGeom prst="rect">
            <a:avLst/>
          </a:prstGeom>
          <a:noFill/>
        </p:spPr>
        <p:txBody>
          <a:bodyPr wrap="square" rtlCol="0">
            <a:spAutoFit/>
          </a:bodyPr>
          <a:lstStyle/>
          <a:p>
            <a:r>
              <a:rPr lang="en-US" sz="1400" b="1" i="1" dirty="0"/>
              <a:t>  </a:t>
            </a:r>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dirty="0"/>
              <a:t>  </a:t>
            </a:r>
          </a:p>
        </p:txBody>
      </p:sp>
      <p:cxnSp>
        <p:nvCxnSpPr>
          <p:cNvPr id="64" name="Straight Connector 63"/>
          <p:cNvCxnSpPr/>
          <p:nvPr/>
        </p:nvCxnSpPr>
        <p:spPr>
          <a:xfrm rot="5400000">
            <a:off x="2590800" y="2514600"/>
            <a:ext cx="2133600" cy="1524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0" y="4648200"/>
            <a:ext cx="1676400" cy="338554"/>
          </a:xfrm>
          <a:prstGeom prst="rect">
            <a:avLst/>
          </a:prstGeom>
          <a:noFill/>
        </p:spPr>
        <p:txBody>
          <a:bodyPr wrap="square" rtlCol="0">
            <a:spAutoFit/>
          </a:bodyPr>
          <a:lstStyle/>
          <a:p>
            <a:r>
              <a:rPr lang="en-US" sz="1600" b="1" i="1" dirty="0"/>
              <a:t>    </a:t>
            </a:r>
            <a:endParaRPr lang="en-US" b="1" i="1" dirty="0"/>
          </a:p>
        </p:txBody>
      </p:sp>
      <p:sp>
        <p:nvSpPr>
          <p:cNvPr id="115" name="TextBox 114"/>
          <p:cNvSpPr txBox="1"/>
          <p:nvPr/>
        </p:nvSpPr>
        <p:spPr>
          <a:xfrm>
            <a:off x="1447800" y="3048000"/>
            <a:ext cx="1219200" cy="615553"/>
          </a:xfrm>
          <a:prstGeom prst="rect">
            <a:avLst/>
          </a:prstGeom>
          <a:noFill/>
        </p:spPr>
        <p:txBody>
          <a:bodyPr wrap="square" rtlCol="0">
            <a:spAutoFit/>
          </a:bodyPr>
          <a:lstStyle/>
          <a:p>
            <a:r>
              <a:rPr lang="en-US" dirty="0"/>
              <a:t>       </a:t>
            </a:r>
            <a:r>
              <a:rPr lang="en-US" sz="1600" dirty="0"/>
              <a:t>Verses</a:t>
            </a:r>
          </a:p>
          <a:p>
            <a:r>
              <a:rPr lang="en-US" sz="1600" dirty="0"/>
              <a:t>            1-9</a:t>
            </a:r>
          </a:p>
        </p:txBody>
      </p:sp>
      <p:sp>
        <p:nvSpPr>
          <p:cNvPr id="118" name="TextBox 117"/>
          <p:cNvSpPr txBox="1"/>
          <p:nvPr/>
        </p:nvSpPr>
        <p:spPr>
          <a:xfrm>
            <a:off x="6477000" y="3048000"/>
            <a:ext cx="2057400" cy="584775"/>
          </a:xfrm>
          <a:prstGeom prst="rect">
            <a:avLst/>
          </a:prstGeom>
          <a:noFill/>
        </p:spPr>
        <p:txBody>
          <a:bodyPr wrap="square" rtlCol="0">
            <a:spAutoFit/>
          </a:bodyPr>
          <a:lstStyle/>
          <a:p>
            <a:r>
              <a:rPr lang="en-US" sz="1600" dirty="0"/>
              <a:t>           Verses</a:t>
            </a:r>
          </a:p>
          <a:p>
            <a:r>
              <a:rPr lang="en-US" sz="1600" dirty="0"/>
              <a:t>             15-21</a:t>
            </a:r>
          </a:p>
        </p:txBody>
      </p:sp>
      <p:sp>
        <p:nvSpPr>
          <p:cNvPr id="132" name="TextBox 131"/>
          <p:cNvSpPr txBox="1"/>
          <p:nvPr/>
        </p:nvSpPr>
        <p:spPr>
          <a:xfrm>
            <a:off x="1676400" y="4038600"/>
            <a:ext cx="1676400" cy="369332"/>
          </a:xfrm>
          <a:prstGeom prst="rect">
            <a:avLst/>
          </a:prstGeom>
          <a:noFill/>
        </p:spPr>
        <p:txBody>
          <a:bodyPr wrap="square" rtlCol="0">
            <a:spAutoFit/>
          </a:bodyPr>
          <a:lstStyle/>
          <a:p>
            <a:r>
              <a:rPr lang="en-US" dirty="0"/>
              <a:t>           </a:t>
            </a:r>
          </a:p>
        </p:txBody>
      </p:sp>
      <p:sp>
        <p:nvSpPr>
          <p:cNvPr id="144" name="TextBox 143"/>
          <p:cNvSpPr txBox="1"/>
          <p:nvPr/>
        </p:nvSpPr>
        <p:spPr>
          <a:xfrm>
            <a:off x="5486400" y="4038600"/>
            <a:ext cx="2362200" cy="369332"/>
          </a:xfrm>
          <a:prstGeom prst="rect">
            <a:avLst/>
          </a:prstGeom>
          <a:noFill/>
        </p:spPr>
        <p:txBody>
          <a:bodyPr wrap="square" rtlCol="0">
            <a:spAutoFit/>
          </a:bodyPr>
          <a:lstStyle/>
          <a:p>
            <a:r>
              <a:rPr lang="en-US" dirty="0"/>
              <a:t>       </a:t>
            </a:r>
          </a:p>
        </p:txBody>
      </p:sp>
      <p:sp>
        <p:nvSpPr>
          <p:cNvPr id="145" name="TextBox 144"/>
          <p:cNvSpPr txBox="1"/>
          <p:nvPr/>
        </p:nvSpPr>
        <p:spPr>
          <a:xfrm>
            <a:off x="3276600" y="1524000"/>
            <a:ext cx="1676400" cy="369332"/>
          </a:xfrm>
          <a:prstGeom prst="rect">
            <a:avLst/>
          </a:prstGeom>
          <a:noFill/>
        </p:spPr>
        <p:txBody>
          <a:bodyPr wrap="square" rtlCol="0">
            <a:spAutoFit/>
          </a:bodyPr>
          <a:lstStyle/>
          <a:p>
            <a:r>
              <a:rPr lang="en-US" b="1" dirty="0"/>
              <a:t>                        </a:t>
            </a:r>
            <a:endParaRPr lang="en-US" b="1" i="1" dirty="0"/>
          </a:p>
        </p:txBody>
      </p:sp>
      <p:sp>
        <p:nvSpPr>
          <p:cNvPr id="146" name="TextBox 145"/>
          <p:cNvSpPr txBox="1"/>
          <p:nvPr/>
        </p:nvSpPr>
        <p:spPr>
          <a:xfrm>
            <a:off x="5562600" y="1524000"/>
            <a:ext cx="2286000" cy="369332"/>
          </a:xfrm>
          <a:prstGeom prst="rect">
            <a:avLst/>
          </a:prstGeom>
          <a:noFill/>
        </p:spPr>
        <p:txBody>
          <a:bodyPr wrap="square" rtlCol="0">
            <a:spAutoFit/>
          </a:bodyPr>
          <a:lstStyle/>
          <a:p>
            <a:r>
              <a:rPr lang="en-US" b="1" i="1" dirty="0"/>
              <a:t>         </a:t>
            </a:r>
          </a:p>
        </p:txBody>
      </p:sp>
      <p:sp>
        <p:nvSpPr>
          <p:cNvPr id="147" name="TextBox 146"/>
          <p:cNvSpPr txBox="1"/>
          <p:nvPr/>
        </p:nvSpPr>
        <p:spPr>
          <a:xfrm rot="294979">
            <a:off x="990600" y="1981200"/>
            <a:ext cx="461665" cy="1436132"/>
          </a:xfrm>
          <a:prstGeom prst="rect">
            <a:avLst/>
          </a:prstGeom>
          <a:noFill/>
        </p:spPr>
        <p:txBody>
          <a:bodyPr vert="vert270" wrap="square" rtlCol="0">
            <a:spAutoFit/>
          </a:bodyPr>
          <a:lstStyle/>
          <a:p>
            <a:r>
              <a:rPr lang="en-US" dirty="0"/>
              <a:t> </a:t>
            </a:r>
          </a:p>
        </p:txBody>
      </p:sp>
      <p:sp>
        <p:nvSpPr>
          <p:cNvPr id="155" name="TextBox 154"/>
          <p:cNvSpPr txBox="1"/>
          <p:nvPr/>
        </p:nvSpPr>
        <p:spPr>
          <a:xfrm>
            <a:off x="6629400" y="2057400"/>
            <a:ext cx="1600200" cy="338554"/>
          </a:xfrm>
          <a:prstGeom prst="rect">
            <a:avLst/>
          </a:prstGeom>
          <a:noFill/>
        </p:spPr>
        <p:txBody>
          <a:bodyPr wrap="square" rtlCol="0">
            <a:spAutoFit/>
          </a:bodyPr>
          <a:lstStyle/>
          <a:p>
            <a:r>
              <a:rPr lang="en-US" sz="1600" dirty="0"/>
              <a:t> </a:t>
            </a:r>
          </a:p>
        </p:txBody>
      </p:sp>
      <p:sp>
        <p:nvSpPr>
          <p:cNvPr id="188" name="TextBox 187"/>
          <p:cNvSpPr txBox="1"/>
          <p:nvPr/>
        </p:nvSpPr>
        <p:spPr>
          <a:xfrm>
            <a:off x="5257800" y="4343400"/>
            <a:ext cx="2819400" cy="369332"/>
          </a:xfrm>
          <a:prstGeom prst="rect">
            <a:avLst/>
          </a:prstGeom>
          <a:noFill/>
        </p:spPr>
        <p:txBody>
          <a:bodyPr wrap="square" rtlCol="0">
            <a:spAutoFit/>
          </a:bodyPr>
          <a:lstStyle/>
          <a:p>
            <a:r>
              <a:rPr lang="en-US" dirty="0"/>
              <a:t> </a:t>
            </a:r>
          </a:p>
        </p:txBody>
      </p:sp>
      <p:cxnSp>
        <p:nvCxnSpPr>
          <p:cNvPr id="53" name="Straight Connector 52"/>
          <p:cNvCxnSpPr/>
          <p:nvPr/>
        </p:nvCxnSpPr>
        <p:spPr>
          <a:xfrm rot="5400000">
            <a:off x="5029200" y="2514600"/>
            <a:ext cx="2133600" cy="1524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267200" y="3048000"/>
            <a:ext cx="2112279" cy="584775"/>
          </a:xfrm>
          <a:prstGeom prst="rect">
            <a:avLst/>
          </a:prstGeom>
          <a:noFill/>
        </p:spPr>
        <p:txBody>
          <a:bodyPr wrap="square" rtlCol="0">
            <a:spAutoFit/>
          </a:bodyPr>
          <a:lstStyle/>
          <a:p>
            <a:r>
              <a:rPr lang="en-US" sz="1600" dirty="0"/>
              <a:t>Verses</a:t>
            </a:r>
          </a:p>
          <a:p>
            <a:r>
              <a:rPr lang="en-US" sz="1600" dirty="0"/>
              <a:t>  10-14</a:t>
            </a:r>
          </a:p>
        </p:txBody>
      </p:sp>
      <p:sp>
        <p:nvSpPr>
          <p:cNvPr id="37" name="TextBox 36"/>
          <p:cNvSpPr txBox="1"/>
          <p:nvPr/>
        </p:nvSpPr>
        <p:spPr>
          <a:xfrm>
            <a:off x="1219200" y="1676400"/>
            <a:ext cx="2590800" cy="830997"/>
          </a:xfrm>
          <a:prstGeom prst="rect">
            <a:avLst/>
          </a:prstGeom>
          <a:noFill/>
        </p:spPr>
        <p:txBody>
          <a:bodyPr wrap="square" rtlCol="0">
            <a:spAutoFit/>
          </a:bodyPr>
          <a:lstStyle/>
          <a:p>
            <a:r>
              <a:rPr lang="en-US" sz="1600" dirty="0">
                <a:latin typeface="Arial Black" pitchFamily="34" charset="0"/>
              </a:rPr>
              <a:t>  Edom’s Humiliation</a:t>
            </a:r>
          </a:p>
          <a:p>
            <a:r>
              <a:rPr lang="en-US" sz="1600" dirty="0">
                <a:latin typeface="Arial Black" pitchFamily="34" charset="0"/>
              </a:rPr>
              <a:t>             and</a:t>
            </a:r>
          </a:p>
          <a:p>
            <a:r>
              <a:rPr lang="en-US" sz="1600" dirty="0">
                <a:latin typeface="Arial Black" pitchFamily="34" charset="0"/>
              </a:rPr>
              <a:t>      Destruction</a:t>
            </a:r>
          </a:p>
        </p:txBody>
      </p:sp>
      <p:sp>
        <p:nvSpPr>
          <p:cNvPr id="38" name="TextBox 37"/>
          <p:cNvSpPr txBox="1"/>
          <p:nvPr/>
        </p:nvSpPr>
        <p:spPr>
          <a:xfrm>
            <a:off x="3962400" y="1676400"/>
            <a:ext cx="1872500" cy="830997"/>
          </a:xfrm>
          <a:prstGeom prst="rect">
            <a:avLst/>
          </a:prstGeom>
          <a:noFill/>
        </p:spPr>
        <p:txBody>
          <a:bodyPr wrap="square" rtlCol="0">
            <a:spAutoFit/>
          </a:bodyPr>
          <a:lstStyle/>
          <a:p>
            <a:r>
              <a:rPr lang="en-US" sz="1600" dirty="0">
                <a:latin typeface="Arial Black" pitchFamily="34" charset="0"/>
              </a:rPr>
              <a:t>Edom’s Cruelty</a:t>
            </a:r>
          </a:p>
          <a:p>
            <a:r>
              <a:rPr lang="en-US" sz="1600" dirty="0">
                <a:latin typeface="Arial Black" pitchFamily="34" charset="0"/>
              </a:rPr>
              <a:t>         and</a:t>
            </a:r>
          </a:p>
          <a:p>
            <a:r>
              <a:rPr lang="en-US" sz="1600" dirty="0">
                <a:latin typeface="Arial Black" pitchFamily="34" charset="0"/>
              </a:rPr>
              <a:t>       Crimes</a:t>
            </a:r>
          </a:p>
        </p:txBody>
      </p:sp>
      <p:sp>
        <p:nvSpPr>
          <p:cNvPr id="39" name="TextBox 38"/>
          <p:cNvSpPr txBox="1"/>
          <p:nvPr/>
        </p:nvSpPr>
        <p:spPr>
          <a:xfrm>
            <a:off x="6400800" y="1676400"/>
            <a:ext cx="1986723" cy="584775"/>
          </a:xfrm>
          <a:prstGeom prst="rect">
            <a:avLst/>
          </a:prstGeom>
          <a:noFill/>
        </p:spPr>
        <p:txBody>
          <a:bodyPr wrap="square" rtlCol="0">
            <a:spAutoFit/>
          </a:bodyPr>
          <a:lstStyle/>
          <a:p>
            <a:r>
              <a:rPr lang="en-US" sz="1600" dirty="0">
                <a:latin typeface="Arial Black" pitchFamily="34" charset="0"/>
              </a:rPr>
              <a:t>Edom and the</a:t>
            </a:r>
          </a:p>
          <a:p>
            <a:r>
              <a:rPr lang="en-US" sz="1600" dirty="0">
                <a:latin typeface="Arial Black" pitchFamily="34" charset="0"/>
              </a:rPr>
              <a:t>Day of the Lord</a:t>
            </a:r>
          </a:p>
        </p:txBody>
      </p:sp>
      <p:cxnSp>
        <p:nvCxnSpPr>
          <p:cNvPr id="40" name="Straight Connector 39"/>
          <p:cNvCxnSpPr/>
          <p:nvPr/>
        </p:nvCxnSpPr>
        <p:spPr>
          <a:xfrm>
            <a:off x="0" y="40386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51054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59436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52400" y="3733800"/>
            <a:ext cx="861711" cy="338554"/>
          </a:xfrm>
          <a:prstGeom prst="rect">
            <a:avLst/>
          </a:prstGeom>
          <a:noFill/>
        </p:spPr>
        <p:txBody>
          <a:bodyPr wrap="square" rtlCol="0">
            <a:spAutoFit/>
          </a:bodyPr>
          <a:lstStyle/>
          <a:p>
            <a:r>
              <a:rPr lang="en-US" sz="1600" b="1" dirty="0"/>
              <a:t>Portent</a:t>
            </a:r>
          </a:p>
        </p:txBody>
      </p:sp>
      <p:sp>
        <p:nvSpPr>
          <p:cNvPr id="46" name="TextBox 45"/>
          <p:cNvSpPr txBox="1"/>
          <p:nvPr/>
        </p:nvSpPr>
        <p:spPr>
          <a:xfrm>
            <a:off x="1524000" y="3733800"/>
            <a:ext cx="1447800" cy="338554"/>
          </a:xfrm>
          <a:prstGeom prst="rect">
            <a:avLst/>
          </a:prstGeom>
          <a:noFill/>
        </p:spPr>
        <p:txBody>
          <a:bodyPr wrap="square" rtlCol="0">
            <a:spAutoFit/>
          </a:bodyPr>
          <a:lstStyle/>
          <a:p>
            <a:r>
              <a:rPr lang="en-US" sz="1600" dirty="0"/>
              <a:t>     Prediction</a:t>
            </a:r>
          </a:p>
        </p:txBody>
      </p:sp>
      <p:cxnSp>
        <p:nvCxnSpPr>
          <p:cNvPr id="47" name="Straight Connector 46"/>
          <p:cNvCxnSpPr/>
          <p:nvPr/>
        </p:nvCxnSpPr>
        <p:spPr>
          <a:xfrm rot="5400000">
            <a:off x="2857500" y="4381500"/>
            <a:ext cx="14478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5257800" y="4343400"/>
            <a:ext cx="1524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886200" y="3733800"/>
            <a:ext cx="1524000" cy="338554"/>
          </a:xfrm>
          <a:prstGeom prst="rect">
            <a:avLst/>
          </a:prstGeom>
          <a:noFill/>
        </p:spPr>
        <p:txBody>
          <a:bodyPr wrap="square" rtlCol="0">
            <a:spAutoFit/>
          </a:bodyPr>
          <a:lstStyle/>
          <a:p>
            <a:r>
              <a:rPr lang="en-US" sz="1600" dirty="0"/>
              <a:t>   Denunciation</a:t>
            </a:r>
          </a:p>
        </p:txBody>
      </p:sp>
      <p:sp>
        <p:nvSpPr>
          <p:cNvPr id="52" name="TextBox 51"/>
          <p:cNvSpPr txBox="1"/>
          <p:nvPr/>
        </p:nvSpPr>
        <p:spPr>
          <a:xfrm>
            <a:off x="5867400" y="3733800"/>
            <a:ext cx="2057400" cy="338554"/>
          </a:xfrm>
          <a:prstGeom prst="rect">
            <a:avLst/>
          </a:prstGeom>
          <a:noFill/>
        </p:spPr>
        <p:txBody>
          <a:bodyPr wrap="square" rtlCol="0">
            <a:spAutoFit/>
          </a:bodyPr>
          <a:lstStyle/>
          <a:p>
            <a:r>
              <a:rPr lang="en-US" sz="1600" dirty="0"/>
              <a:t>             Consummation</a:t>
            </a:r>
          </a:p>
        </p:txBody>
      </p:sp>
      <p:sp>
        <p:nvSpPr>
          <p:cNvPr id="55" name="TextBox 54"/>
          <p:cNvSpPr txBox="1"/>
          <p:nvPr/>
        </p:nvSpPr>
        <p:spPr>
          <a:xfrm>
            <a:off x="152400" y="4114800"/>
            <a:ext cx="914400" cy="338554"/>
          </a:xfrm>
          <a:prstGeom prst="rect">
            <a:avLst/>
          </a:prstGeom>
          <a:noFill/>
        </p:spPr>
        <p:txBody>
          <a:bodyPr wrap="square" rtlCol="0">
            <a:spAutoFit/>
          </a:bodyPr>
          <a:lstStyle/>
          <a:p>
            <a:r>
              <a:rPr lang="en-US" sz="1600" b="1" dirty="0"/>
              <a:t>   Event</a:t>
            </a:r>
          </a:p>
        </p:txBody>
      </p:sp>
      <p:sp>
        <p:nvSpPr>
          <p:cNvPr id="57" name="TextBox 56"/>
          <p:cNvSpPr txBox="1"/>
          <p:nvPr/>
        </p:nvSpPr>
        <p:spPr>
          <a:xfrm>
            <a:off x="1447800" y="4038600"/>
            <a:ext cx="1981200" cy="338554"/>
          </a:xfrm>
          <a:prstGeom prst="rect">
            <a:avLst/>
          </a:prstGeom>
          <a:noFill/>
        </p:spPr>
        <p:txBody>
          <a:bodyPr wrap="square" rtlCol="0">
            <a:spAutoFit/>
          </a:bodyPr>
          <a:lstStyle/>
          <a:p>
            <a:r>
              <a:rPr lang="en-US" sz="1600" b="1" dirty="0"/>
              <a:t> What </a:t>
            </a:r>
            <a:r>
              <a:rPr lang="en-US" sz="1600" dirty="0"/>
              <a:t>will happen</a:t>
            </a:r>
          </a:p>
        </p:txBody>
      </p:sp>
      <p:sp>
        <p:nvSpPr>
          <p:cNvPr id="59" name="TextBox 58"/>
          <p:cNvSpPr txBox="1"/>
          <p:nvPr/>
        </p:nvSpPr>
        <p:spPr>
          <a:xfrm>
            <a:off x="3810000" y="4038600"/>
            <a:ext cx="1981200" cy="338554"/>
          </a:xfrm>
          <a:prstGeom prst="rect">
            <a:avLst/>
          </a:prstGeom>
          <a:noFill/>
        </p:spPr>
        <p:txBody>
          <a:bodyPr wrap="square" rtlCol="0">
            <a:spAutoFit/>
          </a:bodyPr>
          <a:lstStyle/>
          <a:p>
            <a:r>
              <a:rPr lang="en-US" sz="1600" dirty="0"/>
              <a:t> </a:t>
            </a:r>
            <a:r>
              <a:rPr lang="en-US" sz="1600" b="1" dirty="0"/>
              <a:t>Why</a:t>
            </a:r>
            <a:r>
              <a:rPr lang="en-US" sz="1600" dirty="0"/>
              <a:t> it will happen</a:t>
            </a:r>
          </a:p>
        </p:txBody>
      </p:sp>
      <p:sp>
        <p:nvSpPr>
          <p:cNvPr id="60" name="TextBox 59"/>
          <p:cNvSpPr txBox="1"/>
          <p:nvPr/>
        </p:nvSpPr>
        <p:spPr>
          <a:xfrm>
            <a:off x="6248400" y="4038600"/>
            <a:ext cx="1810111" cy="338554"/>
          </a:xfrm>
          <a:prstGeom prst="rect">
            <a:avLst/>
          </a:prstGeom>
          <a:noFill/>
        </p:spPr>
        <p:txBody>
          <a:bodyPr wrap="square" rtlCol="0">
            <a:spAutoFit/>
          </a:bodyPr>
          <a:lstStyle/>
          <a:p>
            <a:r>
              <a:rPr lang="en-US" sz="1600" dirty="0"/>
              <a:t> </a:t>
            </a:r>
            <a:r>
              <a:rPr lang="en-US" sz="1600" b="1" dirty="0"/>
              <a:t>How</a:t>
            </a:r>
            <a:r>
              <a:rPr lang="en-US" sz="1600" dirty="0"/>
              <a:t> it will happen</a:t>
            </a:r>
          </a:p>
        </p:txBody>
      </p:sp>
      <p:sp>
        <p:nvSpPr>
          <p:cNvPr id="61" name="TextBox 60"/>
          <p:cNvSpPr txBox="1"/>
          <p:nvPr/>
        </p:nvSpPr>
        <p:spPr>
          <a:xfrm>
            <a:off x="0" y="4648200"/>
            <a:ext cx="1137823" cy="338554"/>
          </a:xfrm>
          <a:prstGeom prst="rect">
            <a:avLst/>
          </a:prstGeom>
          <a:noFill/>
        </p:spPr>
        <p:txBody>
          <a:bodyPr wrap="square" rtlCol="0">
            <a:spAutoFit/>
          </a:bodyPr>
          <a:lstStyle/>
          <a:p>
            <a:r>
              <a:rPr lang="en-US" sz="1600" b="1" dirty="0"/>
              <a:t>    Content</a:t>
            </a:r>
          </a:p>
        </p:txBody>
      </p:sp>
      <p:sp>
        <p:nvSpPr>
          <p:cNvPr id="62" name="TextBox 61"/>
          <p:cNvSpPr txBox="1"/>
          <p:nvPr/>
        </p:nvSpPr>
        <p:spPr>
          <a:xfrm>
            <a:off x="990600" y="4419600"/>
            <a:ext cx="2743200" cy="738664"/>
          </a:xfrm>
          <a:prstGeom prst="rect">
            <a:avLst/>
          </a:prstGeom>
          <a:noFill/>
        </p:spPr>
        <p:txBody>
          <a:bodyPr wrap="square" rtlCol="0">
            <a:spAutoFit/>
          </a:bodyPr>
          <a:lstStyle/>
          <a:p>
            <a:r>
              <a:rPr lang="en-US" sz="1400" i="1" dirty="0"/>
              <a:t>   </a:t>
            </a:r>
            <a:r>
              <a:rPr lang="en-US" sz="1400" b="1" i="1" dirty="0"/>
              <a:t>“The arrogance of your heart </a:t>
            </a:r>
          </a:p>
          <a:p>
            <a:r>
              <a:rPr lang="en-US" sz="1400" b="1" i="1" dirty="0"/>
              <a:t>   has deceived you… I will bring  </a:t>
            </a:r>
            <a:br>
              <a:rPr lang="en-US" sz="1400" b="1" i="1" dirty="0"/>
            </a:br>
            <a:r>
              <a:rPr lang="en-US" sz="1400" b="1" i="1" dirty="0"/>
              <a:t>   you down.”  (vv.3-4) </a:t>
            </a:r>
          </a:p>
        </p:txBody>
      </p:sp>
      <p:sp>
        <p:nvSpPr>
          <p:cNvPr id="69" name="TextBox 68"/>
          <p:cNvSpPr txBox="1"/>
          <p:nvPr/>
        </p:nvSpPr>
        <p:spPr>
          <a:xfrm>
            <a:off x="3657600" y="4495800"/>
            <a:ext cx="2348720" cy="523220"/>
          </a:xfrm>
          <a:prstGeom prst="rect">
            <a:avLst/>
          </a:prstGeom>
          <a:noFill/>
        </p:spPr>
        <p:txBody>
          <a:bodyPr wrap="square" rtlCol="0">
            <a:spAutoFit/>
          </a:bodyPr>
          <a:lstStyle/>
          <a:p>
            <a:r>
              <a:rPr lang="en-US" sz="1400" b="1" i="1" dirty="0"/>
              <a:t>“Because of violence to your </a:t>
            </a:r>
          </a:p>
          <a:p>
            <a:r>
              <a:rPr lang="en-US" sz="1400" b="1" i="1" dirty="0"/>
              <a:t>brother Jacob…” (v.10)</a:t>
            </a:r>
          </a:p>
        </p:txBody>
      </p:sp>
      <p:sp>
        <p:nvSpPr>
          <p:cNvPr id="70" name="TextBox 69"/>
          <p:cNvSpPr txBox="1"/>
          <p:nvPr/>
        </p:nvSpPr>
        <p:spPr>
          <a:xfrm>
            <a:off x="6096000" y="4419600"/>
            <a:ext cx="2173659" cy="553998"/>
          </a:xfrm>
          <a:prstGeom prst="rect">
            <a:avLst/>
          </a:prstGeom>
          <a:noFill/>
        </p:spPr>
        <p:txBody>
          <a:bodyPr wrap="square" rtlCol="0">
            <a:spAutoFit/>
          </a:bodyPr>
          <a:lstStyle/>
          <a:p>
            <a:r>
              <a:rPr lang="en-US" sz="1600" b="1" i="1" dirty="0"/>
              <a:t>“</a:t>
            </a:r>
            <a:r>
              <a:rPr lang="en-US" sz="1400" b="1" i="1" dirty="0"/>
              <a:t>As you have done, it </a:t>
            </a:r>
          </a:p>
          <a:p>
            <a:r>
              <a:rPr lang="en-US" sz="1400" b="1" i="1" dirty="0"/>
              <a:t>will be done to you.” (v.5) </a:t>
            </a:r>
          </a:p>
        </p:txBody>
      </p:sp>
      <p:sp>
        <p:nvSpPr>
          <p:cNvPr id="103" name="TextBox 102"/>
          <p:cNvSpPr txBox="1"/>
          <p:nvPr/>
        </p:nvSpPr>
        <p:spPr>
          <a:xfrm>
            <a:off x="228600" y="5105400"/>
            <a:ext cx="803425" cy="338554"/>
          </a:xfrm>
          <a:prstGeom prst="rect">
            <a:avLst/>
          </a:prstGeom>
          <a:noFill/>
        </p:spPr>
        <p:txBody>
          <a:bodyPr wrap="square" rtlCol="0">
            <a:spAutoFit/>
          </a:bodyPr>
          <a:lstStyle/>
          <a:p>
            <a:r>
              <a:rPr lang="en-US" sz="1600" b="1" dirty="0"/>
              <a:t>Theme</a:t>
            </a:r>
          </a:p>
        </p:txBody>
      </p:sp>
      <p:sp>
        <p:nvSpPr>
          <p:cNvPr id="104" name="TextBox 103"/>
          <p:cNvSpPr txBox="1"/>
          <p:nvPr/>
        </p:nvSpPr>
        <p:spPr>
          <a:xfrm>
            <a:off x="1905000" y="5029200"/>
            <a:ext cx="4876800" cy="369332"/>
          </a:xfrm>
          <a:prstGeom prst="rect">
            <a:avLst/>
          </a:prstGeom>
          <a:noFill/>
        </p:spPr>
        <p:txBody>
          <a:bodyPr wrap="square" rtlCol="0">
            <a:spAutoFit/>
          </a:bodyPr>
          <a:lstStyle/>
          <a:p>
            <a:r>
              <a:rPr lang="en-US" b="1" dirty="0"/>
              <a:t>                       </a:t>
            </a:r>
            <a:r>
              <a:rPr lang="en-US" sz="1600" b="1" dirty="0"/>
              <a:t>The coming judgment of Edom</a:t>
            </a:r>
            <a:endParaRPr lang="en-US" b="1" dirty="0"/>
          </a:p>
        </p:txBody>
      </p:sp>
      <p:sp>
        <p:nvSpPr>
          <p:cNvPr id="105" name="TextBox 104"/>
          <p:cNvSpPr txBox="1"/>
          <p:nvPr/>
        </p:nvSpPr>
        <p:spPr>
          <a:xfrm>
            <a:off x="0" y="5486400"/>
            <a:ext cx="1266961" cy="338554"/>
          </a:xfrm>
          <a:prstGeom prst="rect">
            <a:avLst/>
          </a:prstGeom>
          <a:noFill/>
        </p:spPr>
        <p:txBody>
          <a:bodyPr wrap="square" rtlCol="0">
            <a:spAutoFit/>
          </a:bodyPr>
          <a:lstStyle/>
          <a:p>
            <a:r>
              <a:rPr lang="en-US" sz="1600" b="1" dirty="0"/>
              <a:t> Key Verse</a:t>
            </a:r>
          </a:p>
        </p:txBody>
      </p:sp>
      <p:sp>
        <p:nvSpPr>
          <p:cNvPr id="106" name="TextBox 105"/>
          <p:cNvSpPr txBox="1"/>
          <p:nvPr/>
        </p:nvSpPr>
        <p:spPr>
          <a:xfrm>
            <a:off x="1371600" y="5410200"/>
            <a:ext cx="6629400" cy="584775"/>
          </a:xfrm>
          <a:prstGeom prst="rect">
            <a:avLst/>
          </a:prstGeom>
          <a:noFill/>
        </p:spPr>
        <p:txBody>
          <a:bodyPr wrap="square" rtlCol="0">
            <a:spAutoFit/>
          </a:bodyPr>
          <a:lstStyle/>
          <a:p>
            <a:r>
              <a:rPr lang="en-US" sz="1600" b="1" i="1" dirty="0"/>
              <a:t>“Because of violence to your brother Jacob, You will be covered with shame, </a:t>
            </a:r>
          </a:p>
          <a:p>
            <a:r>
              <a:rPr lang="en-US" sz="1600" b="1" i="1" dirty="0"/>
              <a:t>And you will be cut off forever.” (v. 10)</a:t>
            </a:r>
          </a:p>
        </p:txBody>
      </p:sp>
      <p:sp>
        <p:nvSpPr>
          <p:cNvPr id="107" name="TextBox 106"/>
          <p:cNvSpPr txBox="1"/>
          <p:nvPr/>
        </p:nvSpPr>
        <p:spPr>
          <a:xfrm>
            <a:off x="152400" y="5943600"/>
            <a:ext cx="914400" cy="523220"/>
          </a:xfrm>
          <a:prstGeom prst="rect">
            <a:avLst/>
          </a:prstGeom>
          <a:noFill/>
        </p:spPr>
        <p:txBody>
          <a:bodyPr wrap="square" rtlCol="0">
            <a:spAutoFit/>
          </a:bodyPr>
          <a:lstStyle/>
          <a:p>
            <a:r>
              <a:rPr lang="en-US" sz="1400" b="1" dirty="0"/>
              <a:t>  Christ in</a:t>
            </a:r>
          </a:p>
          <a:p>
            <a:r>
              <a:rPr lang="en-US" sz="1400" b="1" dirty="0"/>
              <a:t>  Obadiah</a:t>
            </a:r>
          </a:p>
        </p:txBody>
      </p:sp>
      <p:sp>
        <p:nvSpPr>
          <p:cNvPr id="108" name="TextBox 107"/>
          <p:cNvSpPr txBox="1"/>
          <p:nvPr/>
        </p:nvSpPr>
        <p:spPr>
          <a:xfrm>
            <a:off x="1066800" y="5943600"/>
            <a:ext cx="7364656" cy="584775"/>
          </a:xfrm>
          <a:prstGeom prst="rect">
            <a:avLst/>
          </a:prstGeom>
          <a:noFill/>
        </p:spPr>
        <p:txBody>
          <a:bodyPr wrap="square" rtlCol="0">
            <a:spAutoFit/>
          </a:bodyPr>
          <a:lstStyle/>
          <a:p>
            <a:r>
              <a:rPr lang="en-US" sz="1600" dirty="0"/>
              <a:t>God’s judgment of Edom and deliverance of Israel – prefigure Christ’s salvation and judgment .  </a:t>
            </a:r>
          </a:p>
        </p:txBody>
      </p:sp>
      <p:sp>
        <p:nvSpPr>
          <p:cNvPr id="112" name="TextBox 111"/>
          <p:cNvSpPr txBox="1"/>
          <p:nvPr/>
        </p:nvSpPr>
        <p:spPr>
          <a:xfrm>
            <a:off x="-152400" y="1676400"/>
            <a:ext cx="1676400" cy="1169551"/>
          </a:xfrm>
          <a:prstGeom prst="rect">
            <a:avLst/>
          </a:prstGeom>
          <a:noFill/>
        </p:spPr>
        <p:txBody>
          <a:bodyPr wrap="square" rtlCol="0">
            <a:spAutoFit/>
          </a:bodyPr>
          <a:lstStyle/>
          <a:p>
            <a:r>
              <a:rPr lang="en-US" sz="1400" dirty="0"/>
              <a:t>   Jacob &amp; Esau –</a:t>
            </a:r>
          </a:p>
          <a:p>
            <a:r>
              <a:rPr lang="en-US" sz="1400" dirty="0"/>
              <a:t>   from brothers</a:t>
            </a:r>
          </a:p>
          <a:p>
            <a:r>
              <a:rPr lang="en-US" sz="1400" dirty="0"/>
              <a:t>      to nations</a:t>
            </a:r>
          </a:p>
          <a:p>
            <a:r>
              <a:rPr lang="en-US" sz="1400" dirty="0"/>
              <a:t>  (read Gen. 25:</a:t>
            </a:r>
          </a:p>
          <a:p>
            <a:r>
              <a:rPr lang="en-US" sz="1400" dirty="0"/>
              <a:t>  22-26;36:7-8)</a:t>
            </a:r>
          </a:p>
        </p:txBody>
      </p:sp>
      <p:sp>
        <p:nvSpPr>
          <p:cNvPr id="4" name="TextBox 3">
            <a:extLst>
              <a:ext uri="{FF2B5EF4-FFF2-40B4-BE49-F238E27FC236}">
                <a16:creationId xmlns:a16="http://schemas.microsoft.com/office/drawing/2014/main" id="{D5B875FC-0425-6846-AB90-1D3FE6F84A51}"/>
              </a:ext>
            </a:extLst>
          </p:cNvPr>
          <p:cNvSpPr txBox="1"/>
          <p:nvPr/>
        </p:nvSpPr>
        <p:spPr>
          <a:xfrm>
            <a:off x="604837" y="597146"/>
            <a:ext cx="2251450" cy="369332"/>
          </a:xfrm>
          <a:prstGeom prst="rect">
            <a:avLst/>
          </a:prstGeom>
          <a:solidFill>
            <a:schemeClr val="accent1"/>
          </a:solidFill>
        </p:spPr>
        <p:txBody>
          <a:bodyPr wrap="none" rtlCol="0">
            <a:spAutoFit/>
          </a:bodyPr>
          <a:lstStyle/>
          <a:p>
            <a:r>
              <a:rPr lang="en-US" b="1" dirty="0"/>
              <a:t>“Servant of Yahweh”</a:t>
            </a:r>
          </a:p>
        </p:txBody>
      </p:sp>
      <p:sp>
        <p:nvSpPr>
          <p:cNvPr id="63" name="TextBox 62">
            <a:extLst>
              <a:ext uri="{FF2B5EF4-FFF2-40B4-BE49-F238E27FC236}">
                <a16:creationId xmlns:a16="http://schemas.microsoft.com/office/drawing/2014/main" id="{BFAD5E0D-7168-9348-983C-7D8CCD176223}"/>
              </a:ext>
            </a:extLst>
          </p:cNvPr>
          <p:cNvSpPr txBox="1"/>
          <p:nvPr/>
        </p:nvSpPr>
        <p:spPr>
          <a:xfrm>
            <a:off x="6571145" y="533400"/>
            <a:ext cx="1887055" cy="369332"/>
          </a:xfrm>
          <a:prstGeom prst="rect">
            <a:avLst/>
          </a:prstGeom>
          <a:solidFill>
            <a:schemeClr val="accent1"/>
          </a:solidFill>
        </p:spPr>
        <p:txBody>
          <a:bodyPr wrap="none" rtlCol="0">
            <a:spAutoFit/>
          </a:bodyPr>
          <a:lstStyle/>
          <a:p>
            <a:r>
              <a:rPr lang="en-US" b="1" dirty="0"/>
              <a:t>846 BC or 586 BC</a:t>
            </a:r>
          </a:p>
        </p:txBody>
      </p:sp>
    </p:spTree>
    <p:extLst>
      <p:ext uri="{BB962C8B-B14F-4D97-AF65-F5344CB8AC3E}">
        <p14:creationId xmlns:p14="http://schemas.microsoft.com/office/powerpoint/2010/main" val="2730064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BB47F-204C-6B49-9E77-90368DDEA3FB}"/>
              </a:ext>
            </a:extLst>
          </p:cNvPr>
          <p:cNvSpPr>
            <a:spLocks noGrp="1"/>
          </p:cNvSpPr>
          <p:nvPr>
            <p:ph type="title"/>
          </p:nvPr>
        </p:nvSpPr>
        <p:spPr/>
        <p:txBody>
          <a:bodyPr/>
          <a:lstStyle/>
          <a:p>
            <a:r>
              <a:rPr lang="en-US" dirty="0"/>
              <a:t>Regarding the Book’s Date</a:t>
            </a:r>
          </a:p>
        </p:txBody>
      </p:sp>
      <p:sp>
        <p:nvSpPr>
          <p:cNvPr id="3" name="Content Placeholder 2">
            <a:extLst>
              <a:ext uri="{FF2B5EF4-FFF2-40B4-BE49-F238E27FC236}">
                <a16:creationId xmlns:a16="http://schemas.microsoft.com/office/drawing/2014/main" id="{2E81822E-20D7-174D-8F8F-0BB8C4C273A2}"/>
              </a:ext>
            </a:extLst>
          </p:cNvPr>
          <p:cNvSpPr>
            <a:spLocks noGrp="1"/>
          </p:cNvSpPr>
          <p:nvPr>
            <p:ph idx="1"/>
          </p:nvPr>
        </p:nvSpPr>
        <p:spPr>
          <a:xfrm>
            <a:off x="304800" y="1524000"/>
            <a:ext cx="8610600" cy="5029200"/>
          </a:xfrm>
        </p:spPr>
        <p:txBody>
          <a:bodyPr>
            <a:noAutofit/>
          </a:bodyPr>
          <a:lstStyle/>
          <a:p>
            <a:pPr marL="633222" indent="-514350">
              <a:buFont typeface="+mj-lt"/>
              <a:buAutoNum type="arabicPeriod"/>
            </a:pPr>
            <a:r>
              <a:rPr lang="en-US" sz="2000" b="1" dirty="0">
                <a:latin typeface="Arial" panose="020B0604020202020204" pitchFamily="34" charset="0"/>
                <a:cs typeface="Arial" panose="020B0604020202020204" pitchFamily="34" charset="0"/>
              </a:rPr>
              <a:t>Two dates are often proposed: 845 BC and 586 BC.</a:t>
            </a:r>
          </a:p>
          <a:p>
            <a:pPr marL="633222" indent="-514350">
              <a:buFont typeface="+mj-lt"/>
              <a:buAutoNum type="arabicPeriod"/>
            </a:pPr>
            <a:r>
              <a:rPr lang="en-US" sz="2000" b="1" dirty="0">
                <a:latin typeface="Arial" panose="020B0604020202020204" pitchFamily="34" charset="0"/>
                <a:cs typeface="Arial" panose="020B0604020202020204" pitchFamily="34" charset="0"/>
              </a:rPr>
              <a:t>The prophet refers to a significant attack on Jerusalem.  Of six historical conflicts, commentators offer these two possibilities:</a:t>
            </a:r>
          </a:p>
          <a:p>
            <a:pPr marL="971550" lvl="1" indent="-514350">
              <a:buFont typeface="+mj-lt"/>
              <a:buAutoNum type="alphaLcPeriod"/>
            </a:pPr>
            <a:r>
              <a:rPr lang="en-US" sz="1800" b="1" dirty="0">
                <a:latin typeface="Arial" panose="020B0604020202020204" pitchFamily="34" charset="0"/>
                <a:cs typeface="Arial" panose="020B0604020202020204" pitchFamily="34" charset="0"/>
              </a:rPr>
              <a:t>During the days of </a:t>
            </a:r>
            <a:r>
              <a:rPr lang="en-US" sz="1800" b="1" dirty="0" err="1">
                <a:latin typeface="Arial" panose="020B0604020202020204" pitchFamily="34" charset="0"/>
                <a:cs typeface="Arial" panose="020B0604020202020204" pitchFamily="34" charset="0"/>
              </a:rPr>
              <a:t>Jehoram</a:t>
            </a:r>
            <a:r>
              <a:rPr lang="en-US" sz="1800" b="1" dirty="0">
                <a:latin typeface="Arial" panose="020B0604020202020204" pitchFamily="34" charset="0"/>
                <a:cs typeface="Arial" panose="020B0604020202020204" pitchFamily="34" charset="0"/>
              </a:rPr>
              <a:t> (848-844 BC), when Philistines and Arabians attacked the city (2 </a:t>
            </a:r>
            <a:r>
              <a:rPr lang="en-US" sz="1800" b="1" dirty="0" err="1">
                <a:latin typeface="Arial" panose="020B0604020202020204" pitchFamily="34" charset="0"/>
                <a:cs typeface="Arial" panose="020B0604020202020204" pitchFamily="34" charset="0"/>
              </a:rPr>
              <a:t>Chron</a:t>
            </a:r>
            <a:r>
              <a:rPr lang="en-US" sz="1800" b="1" dirty="0">
                <a:latin typeface="Arial" panose="020B0604020202020204" pitchFamily="34" charset="0"/>
                <a:cs typeface="Arial" panose="020B0604020202020204" pitchFamily="34" charset="0"/>
              </a:rPr>
              <a:t> 21:8-10,16-17)</a:t>
            </a:r>
          </a:p>
          <a:p>
            <a:pPr marL="971550" lvl="1" indent="-514350">
              <a:buFont typeface="+mj-lt"/>
              <a:buAutoNum type="alphaLcPeriod"/>
            </a:pPr>
            <a:r>
              <a:rPr lang="en-US" sz="1800" b="1" dirty="0">
                <a:latin typeface="Arial" panose="020B0604020202020204" pitchFamily="34" charset="0"/>
                <a:cs typeface="Arial" panose="020B0604020202020204" pitchFamily="34" charset="0"/>
              </a:rPr>
              <a:t>The destruction of Jerusalem by the Babylonians (586 BC)</a:t>
            </a:r>
          </a:p>
          <a:p>
            <a:pPr marL="633222" indent="-514350">
              <a:buFont typeface="+mj-lt"/>
              <a:buAutoNum type="arabicPeriod"/>
            </a:pPr>
            <a:r>
              <a:rPr lang="en-US" sz="2000" b="1" dirty="0">
                <a:latin typeface="Arial" panose="020B0604020202020204" pitchFamily="34" charset="0"/>
                <a:cs typeface="Arial" panose="020B0604020202020204" pitchFamily="34" charset="0"/>
              </a:rPr>
              <a:t>Evidence supporting the early date of 845 BC:</a:t>
            </a:r>
          </a:p>
          <a:p>
            <a:pPr marL="971550" lvl="1" indent="-514350">
              <a:buFont typeface="+mj-lt"/>
              <a:buAutoNum type="alphaLcPeriod"/>
            </a:pPr>
            <a:r>
              <a:rPr lang="en-US" sz="1800" b="1" dirty="0">
                <a:latin typeface="Arial" panose="020B0604020202020204" pitchFamily="34" charset="0"/>
                <a:cs typeface="Arial" panose="020B0604020202020204" pitchFamily="34" charset="0"/>
              </a:rPr>
              <a:t>There is no mention of the destruction of the temple, the deportation to Babylon, the remnant who went to Egypt</a:t>
            </a:r>
          </a:p>
          <a:p>
            <a:pPr marL="971550" lvl="1" indent="-514350">
              <a:buFont typeface="+mj-lt"/>
              <a:buAutoNum type="alphaLcPeriod"/>
            </a:pPr>
            <a:r>
              <a:rPr lang="en-US" sz="1800" b="1" dirty="0">
                <a:latin typeface="Arial" panose="020B0604020202020204" pitchFamily="34" charset="0"/>
                <a:cs typeface="Arial" panose="020B0604020202020204" pitchFamily="34" charset="0"/>
              </a:rPr>
              <a:t>Joel 2:32 appears to quote Obadiah 1:17, and Joel is likely at least 200 years before Jeremiah</a:t>
            </a:r>
            <a:r>
              <a:rPr lang="en-US" sz="1600" b="1" dirty="0">
                <a:latin typeface="Arial" panose="020B0604020202020204" pitchFamily="34" charset="0"/>
                <a:cs typeface="Arial" panose="020B0604020202020204" pitchFamily="34" charset="0"/>
              </a:rPr>
              <a:t>.   (“On Mount Zion there shall be deliverance”)</a:t>
            </a:r>
          </a:p>
          <a:p>
            <a:pPr marL="678942" indent="-514350">
              <a:buFont typeface="+mj-lt"/>
              <a:buAutoNum type="arabicPeriod"/>
            </a:pPr>
            <a:r>
              <a:rPr lang="en-US" sz="2000" b="1" dirty="0">
                <a:latin typeface="Arial" panose="020B0604020202020204" pitchFamily="34" charset="0"/>
                <a:cs typeface="Arial" panose="020B0604020202020204" pitchFamily="34" charset="0"/>
              </a:rPr>
              <a:t>Evidence supporting the late date of 586 BC:</a:t>
            </a:r>
          </a:p>
          <a:p>
            <a:pPr marL="971550" lvl="1" indent="-514350">
              <a:buFont typeface="+mj-lt"/>
              <a:buAutoNum type="alphaLcPeriod"/>
            </a:pPr>
            <a:r>
              <a:rPr lang="en-US" sz="1800" b="1" dirty="0">
                <a:latin typeface="Arial" panose="020B0604020202020204" pitchFamily="34" charset="0"/>
                <a:cs typeface="Arial" panose="020B0604020202020204" pitchFamily="34" charset="0"/>
              </a:rPr>
              <a:t>Similar wording in Obadiah with Jeremiah 49 in multiple verses.</a:t>
            </a:r>
          </a:p>
          <a:p>
            <a:pPr marL="971550" lvl="1" indent="-514350">
              <a:buFont typeface="+mj-lt"/>
              <a:buAutoNum type="alphaLcPeriod"/>
            </a:pPr>
            <a:r>
              <a:rPr lang="en-US" sz="1800" b="1" dirty="0">
                <a:latin typeface="Arial" panose="020B0604020202020204" pitchFamily="34" charset="0"/>
                <a:cs typeface="Arial" panose="020B0604020202020204" pitchFamily="34" charset="0"/>
              </a:rPr>
              <a:t>Psalms 137 reports Edom’s participation in the 586 BC attack.</a:t>
            </a:r>
            <a:endParaRPr lang="en-US" sz="2000" b="1" dirty="0">
              <a:latin typeface="Arial" panose="020B0604020202020204" pitchFamily="34" charset="0"/>
              <a:cs typeface="Arial" panose="020B0604020202020204" pitchFamily="34" charset="0"/>
            </a:endParaRPr>
          </a:p>
          <a:p>
            <a:pPr marL="678942" indent="-514350">
              <a:buFont typeface="+mj-lt"/>
              <a:buAutoNum type="arabicPeriod"/>
            </a:pPr>
            <a:r>
              <a:rPr lang="en-US" sz="2000" b="1" dirty="0">
                <a:latin typeface="Arial" panose="020B0604020202020204" pitchFamily="34" charset="0"/>
                <a:cs typeface="Arial" panose="020B0604020202020204" pitchFamily="34" charset="0"/>
              </a:rPr>
              <a:t>Note that the fulfilment of all Obadiah’s prophesies occur after either date. </a:t>
            </a:r>
            <a:r>
              <a:rPr lang="en-US" sz="1800" b="1" dirty="0">
                <a:latin typeface="Arial" panose="020B0604020202020204" pitchFamily="34" charset="0"/>
                <a:cs typeface="Arial" panose="020B0604020202020204" pitchFamily="34" charset="0"/>
              </a:rPr>
              <a:t>  (Begins with Edom conquered by Babylon in 575 BC.)</a:t>
            </a:r>
          </a:p>
        </p:txBody>
      </p:sp>
    </p:spTree>
    <p:extLst>
      <p:ext uri="{BB962C8B-B14F-4D97-AF65-F5344CB8AC3E}">
        <p14:creationId xmlns:p14="http://schemas.microsoft.com/office/powerpoint/2010/main" val="824776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2993865071"/>
              </p:ext>
            </p:extLst>
          </p:nvPr>
        </p:nvGraphicFramePr>
        <p:xfrm>
          <a:off x="0" y="0"/>
          <a:ext cx="9212267" cy="7069590"/>
        </p:xfrm>
        <a:graphic>
          <a:graphicData uri="http://schemas.openxmlformats.org/drawingml/2006/table">
            <a:tbl>
              <a:tblPr firstRow="1" bandRow="1">
                <a:tableStyleId>{073A0DAA-6AF3-43AB-8588-CEC1D06C72B9}</a:tableStyleId>
              </a:tblPr>
              <a:tblGrid>
                <a:gridCol w="2057400">
                  <a:extLst>
                    <a:ext uri="{9D8B030D-6E8A-4147-A177-3AD203B41FA5}">
                      <a16:colId xmlns:a16="http://schemas.microsoft.com/office/drawing/2014/main" val="20000"/>
                    </a:ext>
                  </a:extLst>
                </a:gridCol>
                <a:gridCol w="3106569">
                  <a:extLst>
                    <a:ext uri="{9D8B030D-6E8A-4147-A177-3AD203B41FA5}">
                      <a16:colId xmlns:a16="http://schemas.microsoft.com/office/drawing/2014/main" val="20001"/>
                    </a:ext>
                  </a:extLst>
                </a:gridCol>
                <a:gridCol w="2343923">
                  <a:extLst>
                    <a:ext uri="{9D8B030D-6E8A-4147-A177-3AD203B41FA5}">
                      <a16:colId xmlns:a16="http://schemas.microsoft.com/office/drawing/2014/main" val="20002"/>
                    </a:ext>
                  </a:extLst>
                </a:gridCol>
                <a:gridCol w="637574">
                  <a:extLst>
                    <a:ext uri="{9D8B030D-6E8A-4147-A177-3AD203B41FA5}">
                      <a16:colId xmlns:a16="http://schemas.microsoft.com/office/drawing/2014/main" val="20003"/>
                    </a:ext>
                  </a:extLst>
                </a:gridCol>
                <a:gridCol w="1066801">
                  <a:extLst>
                    <a:ext uri="{9D8B030D-6E8A-4147-A177-3AD203B41FA5}">
                      <a16:colId xmlns:a16="http://schemas.microsoft.com/office/drawing/2014/main" val="20004"/>
                    </a:ext>
                  </a:extLst>
                </a:gridCol>
              </a:tblGrid>
              <a:tr h="613493">
                <a:tc>
                  <a:txBody>
                    <a:bodyPr/>
                    <a:lstStyle/>
                    <a:p>
                      <a:pPr algn="ctr"/>
                      <a:r>
                        <a:rPr lang="en-US" sz="1400" dirty="0"/>
                        <a:t>Period</a:t>
                      </a:r>
                      <a:endParaRPr lang="en-US" sz="1400" dirty="0">
                        <a:latin typeface="Abadi MT Condensed Extra Bold" charset="0"/>
                        <a:ea typeface="Abadi MT Condensed Extra Bold" charset="0"/>
                        <a:cs typeface="Abadi MT Condensed Extra Bold" charset="0"/>
                      </a:endParaRPr>
                    </a:p>
                  </a:txBody>
                  <a:tcPr marL="68580" marR="68580" marT="34290" marB="34290"/>
                </a:tc>
                <a:tc>
                  <a:txBody>
                    <a:bodyPr/>
                    <a:lstStyle/>
                    <a:p>
                      <a:pPr algn="ctr"/>
                      <a:r>
                        <a:rPr lang="en-US" sz="1400"/>
                        <a:t>History Covered</a:t>
                      </a:r>
                    </a:p>
                  </a:txBody>
                  <a:tcPr marL="68580" marR="68580" marT="34290" marB="34290"/>
                </a:tc>
                <a:tc>
                  <a:txBody>
                    <a:bodyPr/>
                    <a:lstStyle/>
                    <a:p>
                      <a:pPr algn="ctr"/>
                      <a:r>
                        <a:rPr lang="en-US" sz="1400"/>
                        <a:t>Scriptures</a:t>
                      </a:r>
                    </a:p>
                  </a:txBody>
                  <a:tcPr marL="68580" marR="68580" marT="34290" marB="34290"/>
                </a:tc>
                <a:tc>
                  <a:txBody>
                    <a:bodyPr/>
                    <a:lstStyle/>
                    <a:p>
                      <a:pPr algn="ctr"/>
                      <a:r>
                        <a:rPr lang="en-US" sz="1400"/>
                        <a:t>Years</a:t>
                      </a:r>
                    </a:p>
                  </a:txBody>
                  <a:tcPr marL="68580" marR="68580" marT="34290" marB="34290"/>
                </a:tc>
                <a:tc>
                  <a:txBody>
                    <a:bodyPr/>
                    <a:lstStyle/>
                    <a:p>
                      <a:pPr algn="ctr"/>
                      <a:r>
                        <a:rPr lang="en-US" sz="1400"/>
                        <a:t>Principal </a:t>
                      </a:r>
                    </a:p>
                  </a:txBody>
                  <a:tcPr marL="68580" marR="68580" marT="34290" marB="34290"/>
                </a:tc>
                <a:extLst>
                  <a:ext uri="{0D108BD9-81ED-4DB2-BD59-A6C34878D82A}">
                    <a16:rowId xmlns:a16="http://schemas.microsoft.com/office/drawing/2014/main" val="10000"/>
                  </a:ext>
                </a:extLst>
              </a:tr>
              <a:tr h="363673">
                <a:tc>
                  <a:txBody>
                    <a:bodyPr/>
                    <a:lstStyle/>
                    <a:p>
                      <a:r>
                        <a:rPr lang="en-US" sz="1300" b="1"/>
                        <a:t>Antediluvian</a:t>
                      </a:r>
                      <a:endParaRPr lang="en-US" sz="1300" b="1">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a:t>Creation to</a:t>
                      </a:r>
                      <a:r>
                        <a:rPr lang="en-US" sz="1300" b="1" baseline="0"/>
                        <a:t> the Flood</a:t>
                      </a:r>
                      <a:endParaRPr lang="en-US" sz="1300" b="1"/>
                    </a:p>
                  </a:txBody>
                  <a:tcPr marL="68580" marR="68580" marT="34290" marB="34290">
                    <a:solidFill>
                      <a:schemeClr val="bg2"/>
                    </a:solidFill>
                  </a:tcPr>
                </a:tc>
                <a:tc>
                  <a:txBody>
                    <a:bodyPr/>
                    <a:lstStyle/>
                    <a:p>
                      <a:r>
                        <a:rPr lang="en-US" sz="1300" b="1"/>
                        <a:t>Gen. 1-7</a:t>
                      </a:r>
                    </a:p>
                  </a:txBody>
                  <a:tcPr marL="68580" marR="68580" marT="34290" marB="34290">
                    <a:solidFill>
                      <a:schemeClr val="bg2"/>
                    </a:solidFill>
                  </a:tcPr>
                </a:tc>
                <a:tc>
                  <a:txBody>
                    <a:bodyPr/>
                    <a:lstStyle/>
                    <a:p>
                      <a:pPr algn="ctr"/>
                      <a:r>
                        <a:rPr lang="en-US" sz="1300" b="1"/>
                        <a:t>1656</a:t>
                      </a:r>
                    </a:p>
                  </a:txBody>
                  <a:tcPr marL="68580" marR="68580" marT="34290" marB="34290">
                    <a:solidFill>
                      <a:schemeClr val="bg2"/>
                    </a:solidFill>
                  </a:tcPr>
                </a:tc>
                <a:tc>
                  <a:txBody>
                    <a:bodyPr/>
                    <a:lstStyle/>
                    <a:p>
                      <a:r>
                        <a:rPr lang="en-US" sz="1300" b="1"/>
                        <a:t>Adam</a:t>
                      </a:r>
                    </a:p>
                  </a:txBody>
                  <a:tcPr marL="68580" marR="68580" marT="34290" marB="34290">
                    <a:solidFill>
                      <a:schemeClr val="bg2"/>
                    </a:solidFill>
                  </a:tcPr>
                </a:tc>
                <a:extLst>
                  <a:ext uri="{0D108BD9-81ED-4DB2-BD59-A6C34878D82A}">
                    <a16:rowId xmlns:a16="http://schemas.microsoft.com/office/drawing/2014/main" val="10001"/>
                  </a:ext>
                </a:extLst>
              </a:tr>
              <a:tr h="363673">
                <a:tc>
                  <a:txBody>
                    <a:bodyPr/>
                    <a:lstStyle/>
                    <a:p>
                      <a:r>
                        <a:rPr lang="en-US" sz="1300" b="1"/>
                        <a:t>Postdiluvian</a:t>
                      </a:r>
                      <a:endParaRPr lang="en-US" sz="1300" b="1">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a:t>From the flood</a:t>
                      </a:r>
                      <a:r>
                        <a:rPr lang="en-US" sz="1300" b="1" baseline="0"/>
                        <a:t> to call of Abraham</a:t>
                      </a:r>
                      <a:endParaRPr lang="en-US" sz="1300" b="1"/>
                    </a:p>
                  </a:txBody>
                  <a:tcPr marL="68580" marR="68580" marT="34290" marB="34290">
                    <a:solidFill>
                      <a:schemeClr val="bg2"/>
                    </a:solidFill>
                  </a:tcPr>
                </a:tc>
                <a:tc>
                  <a:txBody>
                    <a:bodyPr/>
                    <a:lstStyle/>
                    <a:p>
                      <a:r>
                        <a:rPr lang="en-US" sz="1300" b="1"/>
                        <a:t>Gen. 8-!1</a:t>
                      </a:r>
                    </a:p>
                  </a:txBody>
                  <a:tcPr marL="68580" marR="68580" marT="34290" marB="34290">
                    <a:solidFill>
                      <a:schemeClr val="bg2"/>
                    </a:solidFill>
                  </a:tcPr>
                </a:tc>
                <a:tc>
                  <a:txBody>
                    <a:bodyPr/>
                    <a:lstStyle/>
                    <a:p>
                      <a:pPr algn="ctr"/>
                      <a:r>
                        <a:rPr lang="en-US" sz="1300" b="1"/>
                        <a:t>427</a:t>
                      </a:r>
                    </a:p>
                  </a:txBody>
                  <a:tcPr marL="68580" marR="68580" marT="34290" marB="34290">
                    <a:solidFill>
                      <a:schemeClr val="bg2"/>
                    </a:solidFill>
                  </a:tcPr>
                </a:tc>
                <a:tc>
                  <a:txBody>
                    <a:bodyPr/>
                    <a:lstStyle/>
                    <a:p>
                      <a:r>
                        <a:rPr lang="en-US" sz="1300" b="1"/>
                        <a:t>Noah</a:t>
                      </a:r>
                    </a:p>
                  </a:txBody>
                  <a:tcPr marL="68580" marR="68580" marT="34290" marB="34290">
                    <a:solidFill>
                      <a:schemeClr val="bg2"/>
                    </a:solidFill>
                  </a:tcPr>
                </a:tc>
                <a:extLst>
                  <a:ext uri="{0D108BD9-81ED-4DB2-BD59-A6C34878D82A}">
                    <a16:rowId xmlns:a16="http://schemas.microsoft.com/office/drawing/2014/main" val="10002"/>
                  </a:ext>
                </a:extLst>
              </a:tr>
              <a:tr h="498817">
                <a:tc>
                  <a:txBody>
                    <a:bodyPr/>
                    <a:lstStyle/>
                    <a:p>
                      <a:r>
                        <a:rPr lang="en-US" sz="1300" b="1"/>
                        <a:t>Patriarchal</a:t>
                      </a:r>
                      <a:r>
                        <a:rPr lang="en-US" sz="1300" b="1" baseline="0"/>
                        <a:t> </a:t>
                      </a:r>
                      <a:endParaRPr lang="en-US" sz="1300" b="1">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a:t>From the call of</a:t>
                      </a:r>
                      <a:r>
                        <a:rPr lang="en-US" sz="1300" b="1" baseline="0"/>
                        <a:t> Abraham to Egyptian Bondage </a:t>
                      </a:r>
                      <a:endParaRPr lang="en-US" sz="1300" b="1"/>
                    </a:p>
                  </a:txBody>
                  <a:tcPr marL="68580" marR="68580" marT="34290" marB="34290">
                    <a:solidFill>
                      <a:schemeClr val="bg2"/>
                    </a:solidFill>
                  </a:tcPr>
                </a:tc>
                <a:tc>
                  <a:txBody>
                    <a:bodyPr/>
                    <a:lstStyle/>
                    <a:p>
                      <a:r>
                        <a:rPr lang="en-US" sz="1300" b="1"/>
                        <a:t>Gen. 12-45</a:t>
                      </a:r>
                    </a:p>
                  </a:txBody>
                  <a:tcPr marL="68580" marR="68580" marT="34290" marB="34290">
                    <a:solidFill>
                      <a:schemeClr val="bg2"/>
                    </a:solidFill>
                  </a:tcPr>
                </a:tc>
                <a:tc>
                  <a:txBody>
                    <a:bodyPr/>
                    <a:lstStyle/>
                    <a:p>
                      <a:pPr algn="ctr"/>
                      <a:r>
                        <a:rPr lang="en-US" sz="1300" b="1"/>
                        <a:t>215</a:t>
                      </a:r>
                    </a:p>
                  </a:txBody>
                  <a:tcPr marL="68580" marR="68580" marT="34290" marB="34290">
                    <a:solidFill>
                      <a:schemeClr val="bg2"/>
                    </a:solidFill>
                  </a:tcPr>
                </a:tc>
                <a:tc>
                  <a:txBody>
                    <a:bodyPr/>
                    <a:lstStyle/>
                    <a:p>
                      <a:r>
                        <a:rPr lang="en-US" sz="1300" b="1"/>
                        <a:t>Abraham</a:t>
                      </a:r>
                    </a:p>
                  </a:txBody>
                  <a:tcPr marL="68580" marR="68580" marT="34290" marB="34290">
                    <a:solidFill>
                      <a:schemeClr val="bg2"/>
                    </a:solidFill>
                  </a:tcPr>
                </a:tc>
                <a:extLst>
                  <a:ext uri="{0D108BD9-81ED-4DB2-BD59-A6C34878D82A}">
                    <a16:rowId xmlns:a16="http://schemas.microsoft.com/office/drawing/2014/main" val="10003"/>
                  </a:ext>
                </a:extLst>
              </a:tr>
              <a:tr h="363673">
                <a:tc>
                  <a:txBody>
                    <a:bodyPr/>
                    <a:lstStyle/>
                    <a:p>
                      <a:r>
                        <a:rPr lang="en-US" sz="1300" b="1"/>
                        <a:t>Egyptian Bondage</a:t>
                      </a:r>
                      <a:endParaRPr lang="en-US" sz="1300" b="1">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a:t>From</a:t>
                      </a:r>
                      <a:r>
                        <a:rPr lang="en-US" sz="1300" b="1" baseline="0"/>
                        <a:t> Egyptian Bondage to the Exodus</a:t>
                      </a:r>
                      <a:endParaRPr lang="en-US" sz="1300" b="1"/>
                    </a:p>
                  </a:txBody>
                  <a:tcPr marL="68580" marR="68580" marT="34290" marB="34290">
                    <a:solidFill>
                      <a:schemeClr val="bg2"/>
                    </a:solidFill>
                  </a:tcPr>
                </a:tc>
                <a:tc>
                  <a:txBody>
                    <a:bodyPr/>
                    <a:lstStyle/>
                    <a:p>
                      <a:r>
                        <a:rPr lang="en-US" sz="1300" b="1"/>
                        <a:t>Gen.</a:t>
                      </a:r>
                      <a:r>
                        <a:rPr lang="en-US" sz="1300" b="1" baseline="0"/>
                        <a:t> 46-Ex. 11</a:t>
                      </a:r>
                      <a:endParaRPr lang="en-US" sz="1300" b="1"/>
                    </a:p>
                  </a:txBody>
                  <a:tcPr marL="68580" marR="68580" marT="34290" marB="34290">
                    <a:solidFill>
                      <a:schemeClr val="bg2"/>
                    </a:solidFill>
                  </a:tcPr>
                </a:tc>
                <a:tc>
                  <a:txBody>
                    <a:bodyPr/>
                    <a:lstStyle/>
                    <a:p>
                      <a:pPr algn="ctr"/>
                      <a:r>
                        <a:rPr lang="en-US" sz="1300" b="1"/>
                        <a:t>215</a:t>
                      </a:r>
                    </a:p>
                  </a:txBody>
                  <a:tcPr marL="68580" marR="68580" marT="34290" marB="34290">
                    <a:solidFill>
                      <a:schemeClr val="bg2"/>
                    </a:solidFill>
                  </a:tcPr>
                </a:tc>
                <a:tc>
                  <a:txBody>
                    <a:bodyPr/>
                    <a:lstStyle/>
                    <a:p>
                      <a:r>
                        <a:rPr lang="en-US" sz="1300" b="1"/>
                        <a:t>Joseph</a:t>
                      </a:r>
                    </a:p>
                  </a:txBody>
                  <a:tcPr marL="68580" marR="68580" marT="34290" marB="34290">
                    <a:solidFill>
                      <a:schemeClr val="bg2"/>
                    </a:solidFill>
                  </a:tcPr>
                </a:tc>
                <a:extLst>
                  <a:ext uri="{0D108BD9-81ED-4DB2-BD59-A6C34878D82A}">
                    <a16:rowId xmlns:a16="http://schemas.microsoft.com/office/drawing/2014/main" val="10004"/>
                  </a:ext>
                </a:extLst>
              </a:tr>
              <a:tr h="531526">
                <a:tc>
                  <a:txBody>
                    <a:bodyPr/>
                    <a:lstStyle/>
                    <a:p>
                      <a:r>
                        <a:rPr lang="en-US" sz="1400" b="1"/>
                        <a:t>Wilderness Wanderings</a:t>
                      </a:r>
                      <a:endParaRPr lang="en-US" sz="1400" b="1">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400" b="1"/>
                        <a:t>From Exodus to crossing of the Jordan</a:t>
                      </a:r>
                    </a:p>
                  </a:txBody>
                  <a:tcPr marL="68580" marR="68580" marT="34290" marB="34290">
                    <a:solidFill>
                      <a:schemeClr val="bg2"/>
                    </a:solidFill>
                  </a:tcPr>
                </a:tc>
                <a:tc>
                  <a:txBody>
                    <a:bodyPr/>
                    <a:lstStyle/>
                    <a:p>
                      <a:r>
                        <a:rPr lang="en-US" sz="1400" b="1"/>
                        <a:t>Ex.</a:t>
                      </a:r>
                      <a:r>
                        <a:rPr lang="en-US" sz="1400" b="1" baseline="0"/>
                        <a:t> 12-Deut. 34</a:t>
                      </a:r>
                      <a:endParaRPr lang="en-US" sz="1400" b="1"/>
                    </a:p>
                  </a:txBody>
                  <a:tcPr marL="68580" marR="68580" marT="34290" marB="34290">
                    <a:solidFill>
                      <a:schemeClr val="bg2"/>
                    </a:solidFill>
                  </a:tcPr>
                </a:tc>
                <a:tc>
                  <a:txBody>
                    <a:bodyPr/>
                    <a:lstStyle/>
                    <a:p>
                      <a:pPr algn="ctr"/>
                      <a:r>
                        <a:rPr lang="en-US" sz="1400" b="1"/>
                        <a:t>40</a:t>
                      </a:r>
                    </a:p>
                  </a:txBody>
                  <a:tcPr marL="68580" marR="68580" marT="34290" marB="34290">
                    <a:solidFill>
                      <a:schemeClr val="bg2"/>
                    </a:solidFill>
                  </a:tcPr>
                </a:tc>
                <a:tc>
                  <a:txBody>
                    <a:bodyPr/>
                    <a:lstStyle/>
                    <a:p>
                      <a:r>
                        <a:rPr lang="en-US" sz="1400" b="1" dirty="0"/>
                        <a:t>Moses</a:t>
                      </a:r>
                    </a:p>
                  </a:txBody>
                  <a:tcPr marL="68580" marR="68580" marT="34290" marB="34290">
                    <a:solidFill>
                      <a:schemeClr val="bg2"/>
                    </a:solidFill>
                  </a:tcPr>
                </a:tc>
                <a:extLst>
                  <a:ext uri="{0D108BD9-81ED-4DB2-BD59-A6C34878D82A}">
                    <a16:rowId xmlns:a16="http://schemas.microsoft.com/office/drawing/2014/main" val="10005"/>
                  </a:ext>
                </a:extLst>
              </a:tr>
              <a:tr h="363673">
                <a:tc>
                  <a:txBody>
                    <a:bodyPr/>
                    <a:lstStyle/>
                    <a:p>
                      <a:r>
                        <a:rPr lang="en-US" sz="1300" b="1"/>
                        <a:t>Conquest of Canaan</a:t>
                      </a:r>
                      <a:endParaRPr lang="en-US" sz="1300" b="1">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a:t>From crossing of Jordan</a:t>
                      </a:r>
                      <a:r>
                        <a:rPr lang="en-US" sz="1300" b="1" baseline="0"/>
                        <a:t> to Joshua’s death</a:t>
                      </a:r>
                      <a:endParaRPr lang="en-US" sz="1300" b="1"/>
                    </a:p>
                  </a:txBody>
                  <a:tcPr marL="68580" marR="68580" marT="34290" marB="34290">
                    <a:solidFill>
                      <a:schemeClr val="bg2"/>
                    </a:solidFill>
                  </a:tcPr>
                </a:tc>
                <a:tc>
                  <a:txBody>
                    <a:bodyPr/>
                    <a:lstStyle/>
                    <a:p>
                      <a:r>
                        <a:rPr lang="en-US" sz="1300" b="1"/>
                        <a:t>Josh. 1-24</a:t>
                      </a:r>
                    </a:p>
                  </a:txBody>
                  <a:tcPr marL="68580" marR="68580" marT="34290" marB="34290">
                    <a:solidFill>
                      <a:schemeClr val="bg2"/>
                    </a:solidFill>
                  </a:tcPr>
                </a:tc>
                <a:tc>
                  <a:txBody>
                    <a:bodyPr/>
                    <a:lstStyle/>
                    <a:p>
                      <a:pPr algn="ctr"/>
                      <a:r>
                        <a:rPr lang="en-US" sz="1300" b="1" dirty="0"/>
                        <a:t>51</a:t>
                      </a:r>
                    </a:p>
                  </a:txBody>
                  <a:tcPr marL="68580" marR="68580" marT="34290" marB="34290">
                    <a:solidFill>
                      <a:schemeClr val="bg2"/>
                    </a:solidFill>
                  </a:tcPr>
                </a:tc>
                <a:tc>
                  <a:txBody>
                    <a:bodyPr/>
                    <a:lstStyle/>
                    <a:p>
                      <a:r>
                        <a:rPr lang="en-US" sz="1300" b="1"/>
                        <a:t>Joshua</a:t>
                      </a:r>
                    </a:p>
                  </a:txBody>
                  <a:tcPr marL="68580" marR="68580" marT="34290" marB="34290">
                    <a:solidFill>
                      <a:schemeClr val="bg2"/>
                    </a:solidFill>
                  </a:tcPr>
                </a:tc>
                <a:extLst>
                  <a:ext uri="{0D108BD9-81ED-4DB2-BD59-A6C34878D82A}">
                    <a16:rowId xmlns:a16="http://schemas.microsoft.com/office/drawing/2014/main" val="10006"/>
                  </a:ext>
                </a:extLst>
              </a:tr>
              <a:tr h="363673">
                <a:tc>
                  <a:txBody>
                    <a:bodyPr/>
                    <a:lstStyle/>
                    <a:p>
                      <a:r>
                        <a:rPr lang="en-US" sz="1300" b="1"/>
                        <a:t>Judges</a:t>
                      </a:r>
                      <a:endParaRPr lang="en-US" sz="1300" b="1">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a:t>From Joshua to King Saul</a:t>
                      </a:r>
                    </a:p>
                  </a:txBody>
                  <a:tcPr marL="68580" marR="68580" marT="34290" marB="34290">
                    <a:solidFill>
                      <a:schemeClr val="bg2"/>
                    </a:solidFill>
                  </a:tcPr>
                </a:tc>
                <a:tc>
                  <a:txBody>
                    <a:bodyPr/>
                    <a:lstStyle/>
                    <a:p>
                      <a:r>
                        <a:rPr lang="en-US" sz="1300" b="1"/>
                        <a:t>Ju,</a:t>
                      </a:r>
                      <a:r>
                        <a:rPr lang="en-US" sz="1300" b="1" baseline="0"/>
                        <a:t> Ruth, 1 Sa. 1-9</a:t>
                      </a:r>
                      <a:endParaRPr lang="en-US" sz="1300" b="1"/>
                    </a:p>
                  </a:txBody>
                  <a:tcPr marL="68580" marR="68580" marT="34290" marB="34290">
                    <a:solidFill>
                      <a:schemeClr val="bg2"/>
                    </a:solidFill>
                  </a:tcPr>
                </a:tc>
                <a:tc>
                  <a:txBody>
                    <a:bodyPr/>
                    <a:lstStyle/>
                    <a:p>
                      <a:pPr algn="ctr"/>
                      <a:r>
                        <a:rPr lang="en-US" sz="1300" b="1" dirty="0"/>
                        <a:t>305</a:t>
                      </a:r>
                    </a:p>
                  </a:txBody>
                  <a:tcPr marL="68580" marR="68580" marT="34290" marB="34290">
                    <a:solidFill>
                      <a:schemeClr val="bg2"/>
                    </a:solidFill>
                  </a:tcPr>
                </a:tc>
                <a:tc>
                  <a:txBody>
                    <a:bodyPr/>
                    <a:lstStyle/>
                    <a:p>
                      <a:r>
                        <a:rPr lang="en-US" sz="1300" b="1"/>
                        <a:t>Samuel</a:t>
                      </a:r>
                    </a:p>
                  </a:txBody>
                  <a:tcPr marL="68580" marR="68580" marT="34290" marB="34290">
                    <a:solidFill>
                      <a:schemeClr val="bg2"/>
                    </a:solidFill>
                  </a:tcPr>
                </a:tc>
                <a:extLst>
                  <a:ext uri="{0D108BD9-81ED-4DB2-BD59-A6C34878D82A}">
                    <a16:rowId xmlns:a16="http://schemas.microsoft.com/office/drawing/2014/main" val="10007"/>
                  </a:ext>
                </a:extLst>
              </a:tr>
              <a:tr h="576399">
                <a:tc>
                  <a:txBody>
                    <a:bodyPr/>
                    <a:lstStyle/>
                    <a:p>
                      <a:r>
                        <a:rPr lang="en-US" sz="1300" b="1"/>
                        <a:t>The United Kingdom</a:t>
                      </a:r>
                      <a:endParaRPr lang="en-US" sz="1300" b="1">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a:t>From</a:t>
                      </a:r>
                      <a:r>
                        <a:rPr lang="en-US" sz="1300" b="1" baseline="0"/>
                        <a:t> origin of kingdom to its division</a:t>
                      </a:r>
                      <a:endParaRPr lang="en-US" sz="1300" b="1"/>
                    </a:p>
                  </a:txBody>
                  <a:tcPr marL="68580" marR="68580" marT="34290" marB="34290">
                    <a:solidFill>
                      <a:schemeClr val="bg2"/>
                    </a:solidFill>
                  </a:tcPr>
                </a:tc>
                <a:tc>
                  <a:txBody>
                    <a:bodyPr/>
                    <a:lstStyle/>
                    <a:p>
                      <a:r>
                        <a:rPr lang="en-US" sz="1300" b="1"/>
                        <a:t>1 Sa. 9-1 Ki. 11; 1 Chr. 10, 2 Chr. 9</a:t>
                      </a:r>
                    </a:p>
                  </a:txBody>
                  <a:tcPr marL="68580" marR="68580" marT="34290" marB="34290">
                    <a:solidFill>
                      <a:schemeClr val="bg2"/>
                    </a:solidFill>
                  </a:tcPr>
                </a:tc>
                <a:tc>
                  <a:txBody>
                    <a:bodyPr/>
                    <a:lstStyle/>
                    <a:p>
                      <a:pPr algn="ctr"/>
                      <a:r>
                        <a:rPr lang="en-US" sz="1300" b="1" dirty="0"/>
                        <a:t>120</a:t>
                      </a:r>
                    </a:p>
                  </a:txBody>
                  <a:tcPr marL="68580" marR="68580" marT="34290" marB="34290">
                    <a:solidFill>
                      <a:schemeClr val="bg2"/>
                    </a:solidFill>
                  </a:tcPr>
                </a:tc>
                <a:tc>
                  <a:txBody>
                    <a:bodyPr/>
                    <a:lstStyle/>
                    <a:p>
                      <a:r>
                        <a:rPr lang="en-US" sz="1300" b="1"/>
                        <a:t>David</a:t>
                      </a:r>
                    </a:p>
                  </a:txBody>
                  <a:tcPr marL="68580" marR="68580" marT="34290" marB="34290">
                    <a:solidFill>
                      <a:schemeClr val="bg2"/>
                    </a:solidFill>
                  </a:tcPr>
                </a:tc>
                <a:extLst>
                  <a:ext uri="{0D108BD9-81ED-4DB2-BD59-A6C34878D82A}">
                    <a16:rowId xmlns:a16="http://schemas.microsoft.com/office/drawing/2014/main" val="10008"/>
                  </a:ext>
                </a:extLst>
              </a:tr>
              <a:tr h="385499">
                <a:tc>
                  <a:txBody>
                    <a:bodyPr/>
                    <a:lstStyle/>
                    <a:p>
                      <a:r>
                        <a:rPr lang="en-US" sz="1300" b="1" dirty="0"/>
                        <a:t>The Divided Kingdom</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rgbClr val="FFFF00"/>
                    </a:solidFill>
                  </a:tcPr>
                </a:tc>
                <a:tc>
                  <a:txBody>
                    <a:bodyPr/>
                    <a:lstStyle/>
                    <a:p>
                      <a:r>
                        <a:rPr lang="en-US" sz="1300" b="1"/>
                        <a:t>From</a:t>
                      </a:r>
                      <a:r>
                        <a:rPr lang="en-US" sz="1300" b="1" baseline="0"/>
                        <a:t> the division to the fall of Israel</a:t>
                      </a:r>
                      <a:endParaRPr lang="en-US" sz="1300" b="1"/>
                    </a:p>
                  </a:txBody>
                  <a:tcPr marL="68580" marR="68580" marT="34290" marB="34290">
                    <a:solidFill>
                      <a:srgbClr val="FFFF00"/>
                    </a:solidFill>
                  </a:tcPr>
                </a:tc>
                <a:tc>
                  <a:txBody>
                    <a:bodyPr/>
                    <a:lstStyle/>
                    <a:p>
                      <a:r>
                        <a:rPr lang="en-US" sz="1300" b="1"/>
                        <a:t>1 Ki. 12-2 Ki. 20; 2 Chr. 10-32</a:t>
                      </a:r>
                    </a:p>
                  </a:txBody>
                  <a:tcPr marL="68580" marR="68580" marT="34290" marB="34290">
                    <a:solidFill>
                      <a:srgbClr val="FFFF00"/>
                    </a:solidFill>
                  </a:tcPr>
                </a:tc>
                <a:tc>
                  <a:txBody>
                    <a:bodyPr/>
                    <a:lstStyle/>
                    <a:p>
                      <a:pPr algn="ctr"/>
                      <a:r>
                        <a:rPr lang="en-US" sz="1300" b="1"/>
                        <a:t>253</a:t>
                      </a:r>
                    </a:p>
                  </a:txBody>
                  <a:tcPr marL="68580" marR="68580" marT="34290" marB="34290">
                    <a:solidFill>
                      <a:srgbClr val="FFFF00"/>
                    </a:solidFill>
                  </a:tcPr>
                </a:tc>
                <a:tc>
                  <a:txBody>
                    <a:bodyPr/>
                    <a:lstStyle/>
                    <a:p>
                      <a:r>
                        <a:rPr lang="en-US" sz="1300" b="1" dirty="0"/>
                        <a:t>Elijah</a:t>
                      </a:r>
                    </a:p>
                  </a:txBody>
                  <a:tcPr marL="68580" marR="68580" marT="34290" marB="34290">
                    <a:solidFill>
                      <a:srgbClr val="FFFF00"/>
                    </a:solidFill>
                  </a:tcPr>
                </a:tc>
                <a:extLst>
                  <a:ext uri="{0D108BD9-81ED-4DB2-BD59-A6C34878D82A}">
                    <a16:rowId xmlns:a16="http://schemas.microsoft.com/office/drawing/2014/main" val="10009"/>
                  </a:ext>
                </a:extLst>
              </a:tr>
              <a:tr h="377607">
                <a:tc>
                  <a:txBody>
                    <a:bodyPr/>
                    <a:lstStyle/>
                    <a:p>
                      <a:r>
                        <a:rPr lang="en-US" sz="1300" b="1" dirty="0"/>
                        <a:t>Judah Alone</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rgbClr val="FFFF00"/>
                    </a:solidFill>
                  </a:tcPr>
                </a:tc>
                <a:tc>
                  <a:txBody>
                    <a:bodyPr/>
                    <a:lstStyle/>
                    <a:p>
                      <a:r>
                        <a:rPr lang="en-US" sz="1300" b="1"/>
                        <a:t>From fall of Israel</a:t>
                      </a:r>
                      <a:r>
                        <a:rPr lang="en-US" sz="1300" b="1" baseline="0"/>
                        <a:t> to the fall of Judah</a:t>
                      </a:r>
                      <a:endParaRPr lang="en-US" sz="1300" b="1"/>
                    </a:p>
                  </a:txBody>
                  <a:tcPr marL="68580" marR="68580" marT="34290" marB="34290">
                    <a:solidFill>
                      <a:srgbClr val="FFFF00"/>
                    </a:solidFill>
                  </a:tcPr>
                </a:tc>
                <a:tc>
                  <a:txBody>
                    <a:bodyPr/>
                    <a:lstStyle/>
                    <a:p>
                      <a:r>
                        <a:rPr lang="en-US" sz="1300" b="1"/>
                        <a:t>2 Ki. 21-25; 2 Chr. 10-32</a:t>
                      </a:r>
                    </a:p>
                  </a:txBody>
                  <a:tcPr marL="68580" marR="68580" marT="34290" marB="34290">
                    <a:solidFill>
                      <a:srgbClr val="FFFF00"/>
                    </a:solidFill>
                  </a:tcPr>
                </a:tc>
                <a:tc>
                  <a:txBody>
                    <a:bodyPr/>
                    <a:lstStyle/>
                    <a:p>
                      <a:pPr algn="ctr"/>
                      <a:r>
                        <a:rPr lang="en-US" sz="1300" b="1"/>
                        <a:t>125</a:t>
                      </a:r>
                    </a:p>
                  </a:txBody>
                  <a:tcPr marL="68580" marR="68580" marT="34290" marB="34290">
                    <a:solidFill>
                      <a:srgbClr val="FFFF00"/>
                    </a:solidFill>
                  </a:tcPr>
                </a:tc>
                <a:tc>
                  <a:txBody>
                    <a:bodyPr/>
                    <a:lstStyle/>
                    <a:p>
                      <a:r>
                        <a:rPr lang="en-US" sz="1300" b="1" dirty="0"/>
                        <a:t>Josiah</a:t>
                      </a:r>
                    </a:p>
                  </a:txBody>
                  <a:tcPr marL="68580" marR="68580" marT="34290" marB="34290">
                    <a:solidFill>
                      <a:srgbClr val="FFFF00"/>
                    </a:solidFill>
                  </a:tcPr>
                </a:tc>
                <a:extLst>
                  <a:ext uri="{0D108BD9-81ED-4DB2-BD59-A6C34878D82A}">
                    <a16:rowId xmlns:a16="http://schemas.microsoft.com/office/drawing/2014/main" val="10010"/>
                  </a:ext>
                </a:extLst>
              </a:tr>
              <a:tr h="407011">
                <a:tc>
                  <a:txBody>
                    <a:bodyPr/>
                    <a:lstStyle/>
                    <a:p>
                      <a:r>
                        <a:rPr lang="en-US" sz="1300" b="1" dirty="0"/>
                        <a:t>Babylonian Captivity</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the fall of Judah to</a:t>
                      </a:r>
                      <a:r>
                        <a:rPr lang="en-US" sz="1300" b="1" baseline="0" dirty="0"/>
                        <a:t> the return</a:t>
                      </a:r>
                      <a:endParaRPr lang="en-US" sz="1300" b="1" dirty="0"/>
                    </a:p>
                  </a:txBody>
                  <a:tcPr marL="68580" marR="68580" marT="34290" marB="34290">
                    <a:solidFill>
                      <a:schemeClr val="bg2"/>
                    </a:solidFill>
                  </a:tcPr>
                </a:tc>
                <a:tc>
                  <a:txBody>
                    <a:bodyPr/>
                    <a:lstStyle/>
                    <a:p>
                      <a:r>
                        <a:rPr lang="en-US" sz="1300" b="1"/>
                        <a:t>2 Ki. 25-8- 21;</a:t>
                      </a:r>
                      <a:r>
                        <a:rPr lang="en-US" sz="1300" b="1" baseline="0"/>
                        <a:t> Dan. 1-6; Ezekiel</a:t>
                      </a:r>
                      <a:endParaRPr lang="en-US" sz="1300" b="1"/>
                    </a:p>
                  </a:txBody>
                  <a:tcPr marL="68580" marR="68580" marT="34290" marB="34290">
                    <a:solidFill>
                      <a:schemeClr val="bg2"/>
                    </a:solidFill>
                  </a:tcPr>
                </a:tc>
                <a:tc>
                  <a:txBody>
                    <a:bodyPr/>
                    <a:lstStyle/>
                    <a:p>
                      <a:pPr algn="ctr"/>
                      <a:r>
                        <a:rPr lang="en-US" sz="1300" b="1"/>
                        <a:t>70</a:t>
                      </a:r>
                    </a:p>
                  </a:txBody>
                  <a:tcPr marL="68580" marR="68580" marT="34290" marB="34290">
                    <a:solidFill>
                      <a:schemeClr val="bg2"/>
                    </a:solidFill>
                  </a:tcPr>
                </a:tc>
                <a:tc>
                  <a:txBody>
                    <a:bodyPr/>
                    <a:lstStyle/>
                    <a:p>
                      <a:r>
                        <a:rPr lang="en-US" sz="1300" b="1" dirty="0"/>
                        <a:t>Daniel, Ezekiel</a:t>
                      </a:r>
                    </a:p>
                  </a:txBody>
                  <a:tcPr marL="68580" marR="68580" marT="34290" marB="34290">
                    <a:solidFill>
                      <a:schemeClr val="bg2"/>
                    </a:solidFill>
                  </a:tcPr>
                </a:tc>
                <a:extLst>
                  <a:ext uri="{0D108BD9-81ED-4DB2-BD59-A6C34878D82A}">
                    <a16:rowId xmlns:a16="http://schemas.microsoft.com/office/drawing/2014/main" val="10011"/>
                  </a:ext>
                </a:extLst>
              </a:tr>
              <a:tr h="363673">
                <a:tc>
                  <a:txBody>
                    <a:bodyPr/>
                    <a:lstStyle/>
                    <a:p>
                      <a:r>
                        <a:rPr lang="en-US" sz="1300" b="1" dirty="0"/>
                        <a:t>Restoration of the Jews</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a:t>
                      </a:r>
                      <a:r>
                        <a:rPr lang="en-US" sz="1300" b="1" baseline="0" dirty="0"/>
                        <a:t> the return to end of OT history</a:t>
                      </a:r>
                      <a:endParaRPr lang="en-US" sz="1300" b="1" dirty="0"/>
                    </a:p>
                  </a:txBody>
                  <a:tcPr marL="68580" marR="68580" marT="34290" marB="34290">
                    <a:solidFill>
                      <a:schemeClr val="bg2"/>
                    </a:solidFill>
                  </a:tcPr>
                </a:tc>
                <a:tc>
                  <a:txBody>
                    <a:bodyPr/>
                    <a:lstStyle/>
                    <a:p>
                      <a:r>
                        <a:rPr lang="en-US" sz="1300" b="1" dirty="0"/>
                        <a:t>Ezra, Nehemiah</a:t>
                      </a:r>
                    </a:p>
                  </a:txBody>
                  <a:tcPr marL="68580" marR="68580" marT="34290" marB="34290">
                    <a:solidFill>
                      <a:schemeClr val="bg2"/>
                    </a:solidFill>
                  </a:tcPr>
                </a:tc>
                <a:tc>
                  <a:txBody>
                    <a:bodyPr/>
                    <a:lstStyle/>
                    <a:p>
                      <a:pPr algn="ctr"/>
                      <a:r>
                        <a:rPr lang="en-US" sz="1300" b="1"/>
                        <a:t>92</a:t>
                      </a:r>
                    </a:p>
                  </a:txBody>
                  <a:tcPr marL="68580" marR="68580" marT="34290" marB="34290">
                    <a:solidFill>
                      <a:schemeClr val="bg2"/>
                    </a:solidFill>
                  </a:tcPr>
                </a:tc>
                <a:tc>
                  <a:txBody>
                    <a:bodyPr/>
                    <a:lstStyle/>
                    <a:p>
                      <a:r>
                        <a:rPr lang="en-US" sz="1300" b="1"/>
                        <a:t>Ezra</a:t>
                      </a:r>
                    </a:p>
                  </a:txBody>
                  <a:tcPr marL="68580" marR="68580" marT="34290" marB="34290">
                    <a:solidFill>
                      <a:schemeClr val="bg2"/>
                    </a:solidFill>
                  </a:tcPr>
                </a:tc>
                <a:extLst>
                  <a:ext uri="{0D108BD9-81ED-4DB2-BD59-A6C34878D82A}">
                    <a16:rowId xmlns:a16="http://schemas.microsoft.com/office/drawing/2014/main" val="10012"/>
                  </a:ext>
                </a:extLst>
              </a:tr>
              <a:tr h="576901">
                <a:tc>
                  <a:txBody>
                    <a:bodyPr/>
                    <a:lstStyle/>
                    <a:p>
                      <a:r>
                        <a:rPr lang="en-US" sz="1300" b="1" dirty="0"/>
                        <a:t>Between the Testaments</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a:t>From end</a:t>
                      </a:r>
                      <a:r>
                        <a:rPr lang="en-US" sz="1300" b="1" baseline="0" dirty="0"/>
                        <a:t> of OT to the beginning of the NT</a:t>
                      </a:r>
                      <a:endParaRPr lang="en-US" sz="1300" b="1" dirty="0"/>
                    </a:p>
                    <a:p>
                      <a:endParaRPr lang="en-US" sz="600" b="1" dirty="0"/>
                    </a:p>
                  </a:txBody>
                  <a:tcPr marL="68580" marR="68580" marT="34290" marB="34290">
                    <a:solidFill>
                      <a:schemeClr val="bg2"/>
                    </a:solidFill>
                  </a:tcPr>
                </a:tc>
                <a:tc>
                  <a:txBody>
                    <a:bodyPr/>
                    <a:lstStyle/>
                    <a:p>
                      <a:r>
                        <a:rPr lang="en-US" sz="1300" b="1"/>
                        <a:t>None</a:t>
                      </a:r>
                    </a:p>
                  </a:txBody>
                  <a:tcPr marL="68580" marR="68580" marT="34290" marB="34290">
                    <a:solidFill>
                      <a:schemeClr val="bg2"/>
                    </a:solidFill>
                  </a:tcPr>
                </a:tc>
                <a:tc>
                  <a:txBody>
                    <a:bodyPr/>
                    <a:lstStyle/>
                    <a:p>
                      <a:pPr algn="ctr"/>
                      <a:r>
                        <a:rPr lang="en-US" sz="1300" b="1" dirty="0"/>
                        <a:t>400</a:t>
                      </a:r>
                    </a:p>
                  </a:txBody>
                  <a:tcPr marL="68580" marR="68580" marT="34290" marB="34290">
                    <a:solidFill>
                      <a:schemeClr val="bg2"/>
                    </a:solidFill>
                  </a:tcPr>
                </a:tc>
                <a:tc>
                  <a:txBody>
                    <a:bodyPr/>
                    <a:lstStyle/>
                    <a:p>
                      <a:r>
                        <a:rPr lang="en-US" sz="1300" b="1" dirty="0"/>
                        <a:t>Judas </a:t>
                      </a:r>
                      <a:r>
                        <a:rPr lang="en-US" sz="1300" b="1" dirty="0" err="1"/>
                        <a:t>Maccabe</a:t>
                      </a:r>
                      <a:endParaRPr lang="en-US" sz="1300" b="1" dirty="0"/>
                    </a:p>
                  </a:txBody>
                  <a:tcPr marL="68580" marR="68580" marT="34290" marB="34290">
                    <a:solidFill>
                      <a:schemeClr val="bg2"/>
                    </a:solidFill>
                  </a:tcPr>
                </a:tc>
                <a:extLst>
                  <a:ext uri="{0D108BD9-81ED-4DB2-BD59-A6C34878D82A}">
                    <a16:rowId xmlns:a16="http://schemas.microsoft.com/office/drawing/2014/main" val="10013"/>
                  </a:ext>
                </a:extLst>
              </a:tr>
              <a:tr h="363673">
                <a:tc>
                  <a:txBody>
                    <a:bodyPr/>
                    <a:lstStyle/>
                    <a:p>
                      <a:r>
                        <a:rPr lang="en-US" sz="1300" b="1"/>
                        <a:t>Life of Christ</a:t>
                      </a:r>
                      <a:endParaRPr lang="en-US" sz="1300" b="1">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birth of Jesus to ascension</a:t>
                      </a:r>
                    </a:p>
                  </a:txBody>
                  <a:tcPr marL="68580" marR="68580" marT="34290" marB="34290">
                    <a:solidFill>
                      <a:schemeClr val="bg2"/>
                    </a:solidFill>
                  </a:tcPr>
                </a:tc>
                <a:tc>
                  <a:txBody>
                    <a:bodyPr/>
                    <a:lstStyle/>
                    <a:p>
                      <a:r>
                        <a:rPr lang="en-US" sz="1300" b="1"/>
                        <a:t>Mt-Jhn 21; Acts1</a:t>
                      </a:r>
                    </a:p>
                  </a:txBody>
                  <a:tcPr marL="68580" marR="68580" marT="34290" marB="34290">
                    <a:solidFill>
                      <a:schemeClr val="bg2"/>
                    </a:solidFill>
                  </a:tcPr>
                </a:tc>
                <a:tc>
                  <a:txBody>
                    <a:bodyPr/>
                    <a:lstStyle/>
                    <a:p>
                      <a:pPr algn="ctr"/>
                      <a:r>
                        <a:rPr lang="en-US" sz="1300" b="1"/>
                        <a:t>34</a:t>
                      </a:r>
                    </a:p>
                  </a:txBody>
                  <a:tcPr marL="68580" marR="68580" marT="34290" marB="34290">
                    <a:solidFill>
                      <a:schemeClr val="bg2"/>
                    </a:solidFill>
                  </a:tcPr>
                </a:tc>
                <a:tc>
                  <a:txBody>
                    <a:bodyPr/>
                    <a:lstStyle/>
                    <a:p>
                      <a:r>
                        <a:rPr lang="en-US" sz="1300" b="1"/>
                        <a:t>Jesus</a:t>
                      </a:r>
                    </a:p>
                  </a:txBody>
                  <a:tcPr marL="68580" marR="68580" marT="34290" marB="34290">
                    <a:solidFill>
                      <a:schemeClr val="bg2"/>
                    </a:solidFill>
                  </a:tcPr>
                </a:tc>
                <a:extLst>
                  <a:ext uri="{0D108BD9-81ED-4DB2-BD59-A6C34878D82A}">
                    <a16:rowId xmlns:a16="http://schemas.microsoft.com/office/drawing/2014/main" val="10014"/>
                  </a:ext>
                </a:extLst>
              </a:tr>
              <a:tr h="498817">
                <a:tc>
                  <a:txBody>
                    <a:bodyPr/>
                    <a:lstStyle/>
                    <a:p>
                      <a:r>
                        <a:rPr lang="en-US" sz="1300" b="1"/>
                        <a:t>The Church</a:t>
                      </a:r>
                      <a:endParaRPr lang="en-US" sz="1300" b="1">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ascension to death of Paul (96 AD approx.)</a:t>
                      </a:r>
                    </a:p>
                  </a:txBody>
                  <a:tcPr marL="68580" marR="68580" marT="34290" marB="34290">
                    <a:solidFill>
                      <a:schemeClr val="bg2"/>
                    </a:solidFill>
                  </a:tcPr>
                </a:tc>
                <a:tc>
                  <a:txBody>
                    <a:bodyPr/>
                    <a:lstStyle/>
                    <a:p>
                      <a:r>
                        <a:rPr lang="en-US" sz="1300" b="1" dirty="0"/>
                        <a:t>Acts 2-Revelation</a:t>
                      </a:r>
                    </a:p>
                  </a:txBody>
                  <a:tcPr marL="68580" marR="68580" marT="34290" marB="34290">
                    <a:solidFill>
                      <a:schemeClr val="bg2"/>
                    </a:solidFill>
                  </a:tcPr>
                </a:tc>
                <a:tc>
                  <a:txBody>
                    <a:bodyPr/>
                    <a:lstStyle/>
                    <a:p>
                      <a:pPr algn="ctr"/>
                      <a:r>
                        <a:rPr lang="en-US" sz="1300" b="1" dirty="0"/>
                        <a:t>70</a:t>
                      </a:r>
                    </a:p>
                  </a:txBody>
                  <a:tcPr marL="68580" marR="68580" marT="34290" marB="34290">
                    <a:solidFill>
                      <a:schemeClr val="bg2"/>
                    </a:solidFill>
                  </a:tcPr>
                </a:tc>
                <a:tc>
                  <a:txBody>
                    <a:bodyPr/>
                    <a:lstStyle/>
                    <a:p>
                      <a:r>
                        <a:rPr lang="en-US" sz="1300" b="1" dirty="0"/>
                        <a:t>Paul</a:t>
                      </a:r>
                    </a:p>
                  </a:txBody>
                  <a:tcPr marL="68580" marR="68580" marT="34290" marB="34290">
                    <a:solidFill>
                      <a:schemeClr val="bg2"/>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783250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52728"/>
          </a:xfrm>
        </p:spPr>
        <p:txBody>
          <a:bodyPr>
            <a:normAutofit/>
          </a:bodyPr>
          <a:lstStyle/>
          <a:p>
            <a:pPr algn="ctr"/>
            <a:r>
              <a:rPr lang="en-US" sz="4000"/>
              <a:t>CHRONOLOGY OF PROPHETS</a:t>
            </a:r>
          </a:p>
        </p:txBody>
      </p:sp>
      <p:sp>
        <p:nvSpPr>
          <p:cNvPr id="3" name="Content Placeholder 2"/>
          <p:cNvSpPr>
            <a:spLocks noGrp="1"/>
          </p:cNvSpPr>
          <p:nvPr>
            <p:ph idx="1"/>
          </p:nvPr>
        </p:nvSpPr>
        <p:spPr>
          <a:xfrm>
            <a:off x="457200" y="14478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a:t>                                     From God's Masterwork - Swindoll</a:t>
            </a:r>
          </a:p>
        </p:txBody>
      </p:sp>
      <p:cxnSp>
        <p:nvCxnSpPr>
          <p:cNvPr id="5" name="Straight Connector 4"/>
          <p:cNvCxnSpPr/>
          <p:nvPr/>
        </p:nvCxnSpPr>
        <p:spPr>
          <a:xfrm rot="5400000">
            <a:off x="-1455420" y="3512820"/>
            <a:ext cx="4434840" cy="3048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509004" y="3549396"/>
            <a:ext cx="4431792"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4594342" y="1882661"/>
            <a:ext cx="31519" cy="800100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a:t> </a:t>
            </a:r>
          </a:p>
        </p:txBody>
      </p:sp>
      <p:sp>
        <p:nvSpPr>
          <p:cNvPr id="77" name="TextBox 76"/>
          <p:cNvSpPr txBox="1"/>
          <p:nvPr/>
        </p:nvSpPr>
        <p:spPr>
          <a:xfrm>
            <a:off x="6477000" y="3429000"/>
            <a:ext cx="1371600" cy="369332"/>
          </a:xfrm>
          <a:prstGeom prst="rect">
            <a:avLst/>
          </a:prstGeom>
          <a:noFill/>
        </p:spPr>
        <p:txBody>
          <a:bodyPr wrap="square" rtlCol="0">
            <a:spAutoFit/>
          </a:bodyPr>
          <a:lstStyle/>
          <a:p>
            <a:r>
              <a:rPr lang="en-US" b="1"/>
              <a:t> </a:t>
            </a:r>
          </a:p>
        </p:txBody>
      </p:sp>
      <p:sp>
        <p:nvSpPr>
          <p:cNvPr id="84" name="TextBox 83"/>
          <p:cNvSpPr txBox="1"/>
          <p:nvPr/>
        </p:nvSpPr>
        <p:spPr>
          <a:xfrm>
            <a:off x="2244930" y="3886200"/>
            <a:ext cx="1232401" cy="369332"/>
          </a:xfrm>
          <a:prstGeom prst="rect">
            <a:avLst/>
          </a:prstGeom>
          <a:noFill/>
        </p:spPr>
        <p:txBody>
          <a:bodyPr wrap="square" rtlCol="0">
            <a:spAutoFit/>
          </a:bodyPr>
          <a:lstStyle/>
          <a:p>
            <a:r>
              <a:rPr lang="en-US" b="1" dirty="0"/>
              <a:t>   </a:t>
            </a:r>
            <a:r>
              <a:rPr lang="en-US" b="1" i="1" dirty="0"/>
              <a:t>Isaiah</a:t>
            </a:r>
          </a:p>
        </p:txBody>
      </p:sp>
      <p:sp>
        <p:nvSpPr>
          <p:cNvPr id="56" name="TextBox 55"/>
          <p:cNvSpPr txBox="1"/>
          <p:nvPr/>
        </p:nvSpPr>
        <p:spPr>
          <a:xfrm>
            <a:off x="1447800" y="1447800"/>
            <a:ext cx="2286000" cy="646331"/>
          </a:xfrm>
          <a:prstGeom prst="rect">
            <a:avLst/>
          </a:prstGeom>
          <a:noFill/>
        </p:spPr>
        <p:txBody>
          <a:bodyPr wrap="square" rtlCol="0">
            <a:spAutoFit/>
          </a:bodyPr>
          <a:lstStyle/>
          <a:p>
            <a:r>
              <a:rPr lang="en-US"/>
              <a:t>    </a:t>
            </a:r>
            <a:r>
              <a:rPr lang="en-US" b="1"/>
              <a:t> </a:t>
            </a:r>
          </a:p>
          <a:p>
            <a:r>
              <a:rPr lang="en-US" b="1"/>
              <a:t>             </a:t>
            </a:r>
            <a:endParaRPr lang="en-US"/>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a:t>  </a:t>
            </a:r>
          </a:p>
        </p:txBody>
      </p:sp>
      <p:sp>
        <p:nvSpPr>
          <p:cNvPr id="71" name="TextBox 70"/>
          <p:cNvSpPr txBox="1"/>
          <p:nvPr/>
        </p:nvSpPr>
        <p:spPr>
          <a:xfrm>
            <a:off x="0" y="4648200"/>
            <a:ext cx="1676400" cy="338554"/>
          </a:xfrm>
          <a:prstGeom prst="rect">
            <a:avLst/>
          </a:prstGeom>
          <a:noFill/>
        </p:spPr>
        <p:txBody>
          <a:bodyPr wrap="square" rtlCol="0">
            <a:spAutoFit/>
          </a:bodyPr>
          <a:lstStyle/>
          <a:p>
            <a:r>
              <a:rPr lang="en-US" sz="1600" b="1" i="1"/>
              <a:t>    </a:t>
            </a:r>
            <a:endParaRPr lang="en-US" b="1" i="1"/>
          </a:p>
        </p:txBody>
      </p:sp>
      <p:sp>
        <p:nvSpPr>
          <p:cNvPr id="132" name="TextBox 131"/>
          <p:cNvSpPr txBox="1"/>
          <p:nvPr/>
        </p:nvSpPr>
        <p:spPr>
          <a:xfrm>
            <a:off x="2310987" y="4154269"/>
            <a:ext cx="1077558" cy="646331"/>
          </a:xfrm>
          <a:prstGeom prst="rect">
            <a:avLst/>
          </a:prstGeom>
          <a:noFill/>
        </p:spPr>
        <p:txBody>
          <a:bodyPr wrap="square" rtlCol="0">
            <a:spAutoFit/>
          </a:bodyPr>
          <a:lstStyle/>
          <a:p>
            <a:r>
              <a:rPr lang="en-US" dirty="0"/>
              <a:t>                  </a:t>
            </a:r>
            <a:br>
              <a:rPr lang="en-US" dirty="0"/>
            </a:br>
            <a:r>
              <a:rPr lang="en-US" dirty="0"/>
              <a:t>  Micah</a:t>
            </a:r>
          </a:p>
        </p:txBody>
      </p:sp>
      <p:sp>
        <p:nvSpPr>
          <p:cNvPr id="144" name="TextBox 143"/>
          <p:cNvSpPr txBox="1"/>
          <p:nvPr/>
        </p:nvSpPr>
        <p:spPr>
          <a:xfrm>
            <a:off x="5486400" y="3962400"/>
            <a:ext cx="2362200" cy="369332"/>
          </a:xfrm>
          <a:prstGeom prst="rect">
            <a:avLst/>
          </a:prstGeom>
          <a:noFill/>
        </p:spPr>
        <p:txBody>
          <a:bodyPr wrap="square" rtlCol="0">
            <a:spAutoFit/>
          </a:bodyPr>
          <a:lstStyle/>
          <a:p>
            <a:r>
              <a:rPr lang="en-US"/>
              <a:t>       </a:t>
            </a:r>
          </a:p>
        </p:txBody>
      </p:sp>
      <p:sp>
        <p:nvSpPr>
          <p:cNvPr id="145" name="TextBox 144"/>
          <p:cNvSpPr txBox="1"/>
          <p:nvPr/>
        </p:nvSpPr>
        <p:spPr>
          <a:xfrm>
            <a:off x="3276600" y="1524000"/>
            <a:ext cx="1676400" cy="369332"/>
          </a:xfrm>
          <a:prstGeom prst="rect">
            <a:avLst/>
          </a:prstGeom>
          <a:noFill/>
        </p:spPr>
        <p:txBody>
          <a:bodyPr wrap="square" rtlCol="0">
            <a:spAutoFit/>
          </a:bodyPr>
          <a:lstStyle/>
          <a:p>
            <a:r>
              <a:rPr lang="en-US" b="1"/>
              <a:t>                        </a:t>
            </a:r>
            <a:endParaRPr lang="en-US" b="1" i="1"/>
          </a:p>
        </p:txBody>
      </p:sp>
      <p:sp>
        <p:nvSpPr>
          <p:cNvPr id="146" name="TextBox 145"/>
          <p:cNvSpPr txBox="1"/>
          <p:nvPr/>
        </p:nvSpPr>
        <p:spPr>
          <a:xfrm>
            <a:off x="5562600" y="1524000"/>
            <a:ext cx="2286000" cy="369332"/>
          </a:xfrm>
          <a:prstGeom prst="rect">
            <a:avLst/>
          </a:prstGeom>
          <a:noFill/>
        </p:spPr>
        <p:txBody>
          <a:bodyPr wrap="square" rtlCol="0">
            <a:spAutoFit/>
          </a:bodyPr>
          <a:lstStyle/>
          <a:p>
            <a:r>
              <a:rPr lang="en-US" b="1" i="1"/>
              <a:t>         </a:t>
            </a:r>
          </a:p>
        </p:txBody>
      </p:sp>
      <p:sp>
        <p:nvSpPr>
          <p:cNvPr id="155" name="TextBox 154"/>
          <p:cNvSpPr txBox="1"/>
          <p:nvPr/>
        </p:nvSpPr>
        <p:spPr>
          <a:xfrm>
            <a:off x="6781800" y="2133600"/>
            <a:ext cx="1600200" cy="338554"/>
          </a:xfrm>
          <a:prstGeom prst="rect">
            <a:avLst/>
          </a:prstGeom>
          <a:noFill/>
        </p:spPr>
        <p:txBody>
          <a:bodyPr wrap="square" rtlCol="0">
            <a:spAutoFit/>
          </a:bodyPr>
          <a:lstStyle/>
          <a:p>
            <a:r>
              <a:rPr lang="en-US" sz="1600"/>
              <a:t> </a:t>
            </a:r>
          </a:p>
        </p:txBody>
      </p:sp>
      <p:sp>
        <p:nvSpPr>
          <p:cNvPr id="188" name="TextBox 187"/>
          <p:cNvSpPr txBox="1"/>
          <p:nvPr/>
        </p:nvSpPr>
        <p:spPr>
          <a:xfrm>
            <a:off x="5257800" y="4343400"/>
            <a:ext cx="2819400" cy="369332"/>
          </a:xfrm>
          <a:prstGeom prst="rect">
            <a:avLst/>
          </a:prstGeom>
          <a:noFill/>
        </p:spPr>
        <p:txBody>
          <a:bodyPr wrap="square" rtlCol="0">
            <a:spAutoFit/>
          </a:bodyPr>
          <a:lstStyle/>
          <a:p>
            <a:r>
              <a:rPr lang="en-US"/>
              <a:t> </a:t>
            </a:r>
          </a:p>
        </p:txBody>
      </p:sp>
      <p:cxnSp>
        <p:nvCxnSpPr>
          <p:cNvPr id="67" name="Straight Connector 66"/>
          <p:cNvCxnSpPr/>
          <p:nvPr/>
        </p:nvCxnSpPr>
        <p:spPr>
          <a:xfrm rot="5400000">
            <a:off x="-152400" y="3505200"/>
            <a:ext cx="4419600" cy="3048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1" name="Parallelogram 120"/>
          <p:cNvSpPr/>
          <p:nvPr/>
        </p:nvSpPr>
        <p:spPr>
          <a:xfrm rot="175213">
            <a:off x="3527681" y="1404449"/>
            <a:ext cx="512287" cy="4439597"/>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latin typeface="Abadi MT Condensed Extra Bold" charset="0"/>
                <a:ea typeface="Abadi MT Condensed Extra Bold" charset="0"/>
                <a:cs typeface="Abadi MT Condensed Extra Bold" charset="0"/>
              </a:rPr>
              <a:t>Assyrian Exile - Israel  722 BC  </a:t>
            </a:r>
          </a:p>
        </p:txBody>
      </p:sp>
      <p:sp>
        <p:nvSpPr>
          <p:cNvPr id="122" name="Parallelogram 121"/>
          <p:cNvSpPr/>
          <p:nvPr/>
        </p:nvSpPr>
        <p:spPr>
          <a:xfrm rot="153179">
            <a:off x="5187147" y="1403804"/>
            <a:ext cx="526083" cy="442291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latin typeface="Abadi MT Condensed Extra Bold" charset="0"/>
                <a:ea typeface="Abadi MT Condensed Extra Bold" charset="0"/>
                <a:cs typeface="Abadi MT Condensed Extra Bold" charset="0"/>
              </a:rPr>
              <a:t>Babylonian Exile- Judah 586 </a:t>
            </a:r>
          </a:p>
        </p:txBody>
      </p:sp>
      <p:cxnSp>
        <p:nvCxnSpPr>
          <p:cNvPr id="150" name="Straight Connector 149"/>
          <p:cNvCxnSpPr/>
          <p:nvPr/>
        </p:nvCxnSpPr>
        <p:spPr>
          <a:xfrm>
            <a:off x="762000" y="3505200"/>
            <a:ext cx="3200400"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0" y="2590800"/>
            <a:ext cx="921418" cy="369332"/>
          </a:xfrm>
          <a:prstGeom prst="rect">
            <a:avLst/>
          </a:prstGeom>
          <a:noFill/>
        </p:spPr>
        <p:txBody>
          <a:bodyPr wrap="square" rtlCol="0">
            <a:spAutoFit/>
          </a:bodyPr>
          <a:lstStyle/>
          <a:p>
            <a:r>
              <a:rPr lang="en-US"/>
              <a:t>Israel</a:t>
            </a:r>
          </a:p>
        </p:txBody>
      </p:sp>
      <p:sp>
        <p:nvSpPr>
          <p:cNvPr id="165" name="TextBox 164"/>
          <p:cNvSpPr txBox="1"/>
          <p:nvPr/>
        </p:nvSpPr>
        <p:spPr>
          <a:xfrm>
            <a:off x="0" y="4191000"/>
            <a:ext cx="980729" cy="369332"/>
          </a:xfrm>
          <a:prstGeom prst="rect">
            <a:avLst/>
          </a:prstGeom>
          <a:noFill/>
        </p:spPr>
        <p:txBody>
          <a:bodyPr wrap="square" rtlCol="0">
            <a:spAutoFit/>
          </a:bodyPr>
          <a:lstStyle/>
          <a:p>
            <a:r>
              <a:rPr lang="en-US"/>
              <a:t>Judah</a:t>
            </a:r>
          </a:p>
        </p:txBody>
      </p:sp>
      <p:sp>
        <p:nvSpPr>
          <p:cNvPr id="166" name="TextBox 165"/>
          <p:cNvSpPr txBox="1"/>
          <p:nvPr/>
        </p:nvSpPr>
        <p:spPr>
          <a:xfrm>
            <a:off x="914400" y="1447800"/>
            <a:ext cx="1371600" cy="646331"/>
          </a:xfrm>
          <a:prstGeom prst="rect">
            <a:avLst/>
          </a:prstGeom>
          <a:noFill/>
        </p:spPr>
        <p:txBody>
          <a:bodyPr wrap="square" rtlCol="0">
            <a:spAutoFit/>
          </a:bodyPr>
          <a:lstStyle/>
          <a:p>
            <a:r>
              <a:rPr lang="en-US" b="1">
                <a:latin typeface="Abadi MT Condensed Extra Bold" charset="0"/>
                <a:ea typeface="Abadi MT Condensed Extra Bold" charset="0"/>
                <a:cs typeface="Abadi MT Condensed Extra Bold" charset="0"/>
              </a:rPr>
              <a:t>9</a:t>
            </a:r>
            <a:r>
              <a:rPr lang="en-US" b="1" baseline="30000">
                <a:latin typeface="Abadi MT Condensed Extra Bold" charset="0"/>
                <a:ea typeface="Abadi MT Condensed Extra Bold" charset="0"/>
                <a:cs typeface="Abadi MT Condensed Extra Bold" charset="0"/>
              </a:rPr>
              <a:t>th</a:t>
            </a:r>
            <a:r>
              <a:rPr lang="en-US" b="1">
                <a:latin typeface="Abadi MT Condensed Extra Bold" charset="0"/>
                <a:ea typeface="Abadi MT Condensed Extra Bold" charset="0"/>
                <a:cs typeface="Abadi MT Condensed Extra Bold" charset="0"/>
              </a:rPr>
              <a:t> Century</a:t>
            </a:r>
          </a:p>
          <a:p>
            <a:r>
              <a:rPr lang="en-US" b="1">
                <a:latin typeface="Abadi MT Condensed Extra Bold" charset="0"/>
                <a:ea typeface="Abadi MT Condensed Extra Bold" charset="0"/>
                <a:cs typeface="Abadi MT Condensed Extra Bold" charset="0"/>
              </a:rPr>
              <a:t>  Prophets</a:t>
            </a:r>
          </a:p>
        </p:txBody>
      </p:sp>
      <p:sp>
        <p:nvSpPr>
          <p:cNvPr id="167" name="TextBox 166"/>
          <p:cNvSpPr txBox="1"/>
          <p:nvPr/>
        </p:nvSpPr>
        <p:spPr>
          <a:xfrm>
            <a:off x="2304288" y="1447800"/>
            <a:ext cx="1846413" cy="646331"/>
          </a:xfrm>
          <a:prstGeom prst="rect">
            <a:avLst/>
          </a:prstGeom>
          <a:noFill/>
        </p:spPr>
        <p:txBody>
          <a:bodyPr wrap="square" rtlCol="0">
            <a:spAutoFit/>
          </a:bodyPr>
          <a:lstStyle/>
          <a:p>
            <a:r>
              <a:rPr lang="en-US" b="1" dirty="0">
                <a:latin typeface="Abadi MT Condensed Extra Bold" charset="0"/>
                <a:ea typeface="Abadi MT Condensed Extra Bold" charset="0"/>
                <a:cs typeface="Abadi MT Condensed Extra Bold" charset="0"/>
              </a:rPr>
              <a:t>8</a:t>
            </a:r>
            <a:r>
              <a:rPr lang="en-US" b="1" baseline="30000" dirty="0">
                <a:latin typeface="Abadi MT Condensed Extra Bold" charset="0"/>
                <a:ea typeface="Abadi MT Condensed Extra Bold" charset="0"/>
                <a:cs typeface="Abadi MT Condensed Extra Bold" charset="0"/>
              </a:rPr>
              <a:t>th</a:t>
            </a:r>
            <a:r>
              <a:rPr lang="en-US" b="1" dirty="0">
                <a:latin typeface="Abadi MT Condensed Extra Bold" charset="0"/>
                <a:ea typeface="Abadi MT Condensed Extra Bold" charset="0"/>
                <a:cs typeface="Abadi MT Condensed Extra Bold" charset="0"/>
              </a:rPr>
              <a:t> Century</a:t>
            </a:r>
          </a:p>
          <a:p>
            <a:r>
              <a:rPr lang="en-US" b="1" dirty="0">
                <a:latin typeface="Abadi MT Condensed Extra Bold" charset="0"/>
                <a:ea typeface="Abadi MT Condensed Extra Bold" charset="0"/>
                <a:cs typeface="Abadi MT Condensed Extra Bold" charset="0"/>
              </a:rPr>
              <a:t>  Prophets</a:t>
            </a:r>
          </a:p>
        </p:txBody>
      </p:sp>
      <p:sp>
        <p:nvSpPr>
          <p:cNvPr id="168" name="TextBox 167"/>
          <p:cNvSpPr txBox="1"/>
          <p:nvPr/>
        </p:nvSpPr>
        <p:spPr>
          <a:xfrm>
            <a:off x="4114800" y="1447800"/>
            <a:ext cx="1600200" cy="923330"/>
          </a:xfrm>
          <a:prstGeom prst="rect">
            <a:avLst/>
          </a:prstGeom>
          <a:noFill/>
        </p:spPr>
        <p:txBody>
          <a:bodyPr wrap="square" rtlCol="0">
            <a:spAutoFit/>
          </a:bodyPr>
          <a:lstStyle/>
          <a:p>
            <a:r>
              <a:rPr lang="en-US" b="1"/>
              <a:t> </a:t>
            </a:r>
            <a:r>
              <a:rPr lang="en-US" b="1">
                <a:latin typeface="Abadi MT Condensed Extra Bold" charset="0"/>
                <a:ea typeface="Abadi MT Condensed Extra Bold" charset="0"/>
                <a:cs typeface="Abadi MT Condensed Extra Bold" charset="0"/>
              </a:rPr>
              <a:t>7</a:t>
            </a:r>
            <a:r>
              <a:rPr lang="en-US" b="1" baseline="30000">
                <a:latin typeface="Abadi MT Condensed Extra Bold" charset="0"/>
                <a:ea typeface="Abadi MT Condensed Extra Bold" charset="0"/>
                <a:cs typeface="Abadi MT Condensed Extra Bold" charset="0"/>
              </a:rPr>
              <a:t>th</a:t>
            </a:r>
            <a:r>
              <a:rPr lang="en-US" b="1">
                <a:latin typeface="Abadi MT Condensed Extra Bold" charset="0"/>
                <a:ea typeface="Abadi MT Condensed Extra Bold" charset="0"/>
                <a:cs typeface="Abadi MT Condensed Extra Bold" charset="0"/>
              </a:rPr>
              <a:t> and 6</a:t>
            </a:r>
            <a:r>
              <a:rPr lang="en-US" b="1" baseline="30000">
                <a:latin typeface="Abadi MT Condensed Extra Bold" charset="0"/>
                <a:ea typeface="Abadi MT Condensed Extra Bold" charset="0"/>
                <a:cs typeface="Abadi MT Condensed Extra Bold" charset="0"/>
              </a:rPr>
              <a:t>TH</a:t>
            </a:r>
            <a:r>
              <a:rPr lang="en-US" b="1">
                <a:latin typeface="Abadi MT Condensed Extra Bold" charset="0"/>
                <a:ea typeface="Abadi MT Condensed Extra Bold" charset="0"/>
                <a:cs typeface="Abadi MT Condensed Extra Bold" charset="0"/>
              </a:rPr>
              <a:t> </a:t>
            </a:r>
          </a:p>
          <a:p>
            <a:r>
              <a:rPr lang="en-US" b="1">
                <a:latin typeface="Abadi MT Condensed Extra Bold" charset="0"/>
                <a:ea typeface="Abadi MT Condensed Extra Bold" charset="0"/>
                <a:cs typeface="Abadi MT Condensed Extra Bold" charset="0"/>
              </a:rPr>
              <a:t>    Century</a:t>
            </a:r>
          </a:p>
          <a:p>
            <a:r>
              <a:rPr lang="en-US" b="1">
                <a:latin typeface="Abadi MT Condensed Extra Bold" charset="0"/>
                <a:ea typeface="Abadi MT Condensed Extra Bold" charset="0"/>
                <a:cs typeface="Abadi MT Condensed Extra Bold" charset="0"/>
              </a:rPr>
              <a:t>   Prophets</a:t>
            </a:r>
          </a:p>
        </p:txBody>
      </p:sp>
      <p:sp>
        <p:nvSpPr>
          <p:cNvPr id="169" name="TextBox 168"/>
          <p:cNvSpPr txBox="1"/>
          <p:nvPr/>
        </p:nvSpPr>
        <p:spPr>
          <a:xfrm>
            <a:off x="5791201" y="1447800"/>
            <a:ext cx="1600200" cy="646331"/>
          </a:xfrm>
          <a:prstGeom prst="rect">
            <a:avLst/>
          </a:prstGeom>
          <a:noFill/>
        </p:spPr>
        <p:txBody>
          <a:bodyPr wrap="square" rtlCol="0">
            <a:spAutoFit/>
          </a:bodyPr>
          <a:lstStyle/>
          <a:p>
            <a:r>
              <a:rPr lang="en-US" b="1"/>
              <a:t>      Exilic </a:t>
            </a:r>
          </a:p>
          <a:p>
            <a:r>
              <a:rPr lang="en-US" b="1"/>
              <a:t>   </a:t>
            </a:r>
            <a:r>
              <a:rPr lang="en-US" b="1">
                <a:latin typeface="Abadi MT Condensed Extra Bold" charset="0"/>
                <a:ea typeface="Abadi MT Condensed Extra Bold" charset="0"/>
                <a:cs typeface="Abadi MT Condensed Extra Bold" charset="0"/>
              </a:rPr>
              <a:t>Prophets</a:t>
            </a:r>
          </a:p>
        </p:txBody>
      </p:sp>
      <p:sp>
        <p:nvSpPr>
          <p:cNvPr id="170" name="TextBox 169"/>
          <p:cNvSpPr txBox="1"/>
          <p:nvPr/>
        </p:nvSpPr>
        <p:spPr>
          <a:xfrm>
            <a:off x="838200" y="3897922"/>
            <a:ext cx="1461001" cy="1015663"/>
          </a:xfrm>
          <a:prstGeom prst="rect">
            <a:avLst/>
          </a:prstGeom>
          <a:noFill/>
        </p:spPr>
        <p:txBody>
          <a:bodyPr wrap="square" rtlCol="0">
            <a:spAutoFit/>
          </a:bodyPr>
          <a:lstStyle/>
          <a:p>
            <a:r>
              <a:rPr lang="en-US" dirty="0"/>
              <a:t>Obadiah</a:t>
            </a:r>
          </a:p>
          <a:p>
            <a:r>
              <a:rPr lang="en-US" sz="1400" dirty="0"/>
              <a:t>   </a:t>
            </a:r>
            <a:r>
              <a:rPr lang="en-US" sz="1400" dirty="0">
                <a:solidFill>
                  <a:srgbClr val="002060"/>
                </a:solidFill>
              </a:rPr>
              <a:t>  (early date)</a:t>
            </a:r>
          </a:p>
          <a:p>
            <a:endParaRPr lang="en-US" sz="1000" dirty="0"/>
          </a:p>
          <a:p>
            <a:r>
              <a:rPr lang="en-US" dirty="0"/>
              <a:t>    Joel</a:t>
            </a:r>
          </a:p>
        </p:txBody>
      </p:sp>
      <p:sp>
        <p:nvSpPr>
          <p:cNvPr id="180" name="TextBox 179"/>
          <p:cNvSpPr txBox="1"/>
          <p:nvPr/>
        </p:nvSpPr>
        <p:spPr>
          <a:xfrm>
            <a:off x="2362200" y="2331976"/>
            <a:ext cx="1143001" cy="953554"/>
          </a:xfrm>
          <a:prstGeom prst="rect">
            <a:avLst/>
          </a:prstGeom>
          <a:noFill/>
        </p:spPr>
        <p:txBody>
          <a:bodyPr wrap="square" rtlCol="0">
            <a:spAutoFit/>
          </a:bodyPr>
          <a:lstStyle/>
          <a:p>
            <a:r>
              <a:rPr lang="en-US"/>
              <a:t>Jonah</a:t>
            </a:r>
          </a:p>
          <a:p>
            <a:r>
              <a:rPr lang="en-US"/>
              <a:t>Amos</a:t>
            </a:r>
          </a:p>
          <a:p>
            <a:r>
              <a:rPr lang="en-US"/>
              <a:t>Hosea</a:t>
            </a:r>
          </a:p>
        </p:txBody>
      </p:sp>
      <p:cxnSp>
        <p:nvCxnSpPr>
          <p:cNvPr id="182" name="Straight Connector 181"/>
          <p:cNvCxnSpPr/>
          <p:nvPr/>
        </p:nvCxnSpPr>
        <p:spPr>
          <a:xfrm>
            <a:off x="2514600" y="26670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2514600" y="29718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2489927" y="3261690"/>
            <a:ext cx="533400" cy="0"/>
          </a:xfrm>
          <a:prstGeom prst="line">
            <a:avLst/>
          </a:prstGeom>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3962400" y="3886200"/>
            <a:ext cx="1967779" cy="2031325"/>
          </a:xfrm>
          <a:prstGeom prst="rect">
            <a:avLst/>
          </a:prstGeom>
          <a:noFill/>
        </p:spPr>
        <p:txBody>
          <a:bodyPr wrap="square" rtlCol="0">
            <a:spAutoFit/>
          </a:bodyPr>
          <a:lstStyle/>
          <a:p>
            <a:r>
              <a:rPr lang="en-US" b="1" i="1" dirty="0"/>
              <a:t>Isaiah</a:t>
            </a:r>
          </a:p>
          <a:p>
            <a:r>
              <a:rPr lang="en-US" dirty="0"/>
              <a:t>Nahum</a:t>
            </a:r>
          </a:p>
          <a:p>
            <a:r>
              <a:rPr lang="en-US" dirty="0"/>
              <a:t>Zephaniah</a:t>
            </a:r>
          </a:p>
          <a:p>
            <a:r>
              <a:rPr lang="en-US" dirty="0"/>
              <a:t>Habakkuk</a:t>
            </a:r>
          </a:p>
          <a:p>
            <a:r>
              <a:rPr lang="en-US" b="1" i="1" dirty="0"/>
              <a:t>Jeremiah</a:t>
            </a:r>
          </a:p>
          <a:p>
            <a:r>
              <a:rPr lang="en-US" dirty="0"/>
              <a:t>Obadiah</a:t>
            </a:r>
          </a:p>
          <a:p>
            <a:r>
              <a:rPr lang="en-US" sz="1400" dirty="0">
                <a:solidFill>
                  <a:srgbClr val="002060"/>
                </a:solidFill>
              </a:rPr>
              <a:t>     (late date)</a:t>
            </a:r>
          </a:p>
        </p:txBody>
      </p:sp>
      <p:sp>
        <p:nvSpPr>
          <p:cNvPr id="209" name="TextBox 208"/>
          <p:cNvSpPr txBox="1"/>
          <p:nvPr/>
        </p:nvSpPr>
        <p:spPr>
          <a:xfrm>
            <a:off x="5791200" y="2514600"/>
            <a:ext cx="1219201" cy="646331"/>
          </a:xfrm>
          <a:prstGeom prst="rect">
            <a:avLst/>
          </a:prstGeom>
          <a:noFill/>
        </p:spPr>
        <p:txBody>
          <a:bodyPr wrap="square" rtlCol="0">
            <a:spAutoFit/>
          </a:bodyPr>
          <a:lstStyle/>
          <a:p>
            <a:r>
              <a:rPr lang="en-US"/>
              <a:t>    </a:t>
            </a:r>
            <a:r>
              <a:rPr lang="en-US" b="1" i="1"/>
              <a:t>Daniel</a:t>
            </a:r>
          </a:p>
          <a:p>
            <a:r>
              <a:rPr lang="en-US"/>
              <a:t>    </a:t>
            </a:r>
            <a:r>
              <a:rPr lang="en-US" b="1" i="1"/>
              <a:t>Ezekiel</a:t>
            </a:r>
          </a:p>
        </p:txBody>
      </p:sp>
      <p:cxnSp>
        <p:nvCxnSpPr>
          <p:cNvPr id="230" name="Straight Connector 229"/>
          <p:cNvCxnSpPr/>
          <p:nvPr/>
        </p:nvCxnSpPr>
        <p:spPr>
          <a:xfrm rot="5400000">
            <a:off x="4985004" y="3549396"/>
            <a:ext cx="4355592" cy="3048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35" name="TextBox 234"/>
          <p:cNvSpPr txBox="1"/>
          <p:nvPr/>
        </p:nvSpPr>
        <p:spPr>
          <a:xfrm>
            <a:off x="7391400" y="1447800"/>
            <a:ext cx="1368143" cy="646331"/>
          </a:xfrm>
          <a:prstGeom prst="rect">
            <a:avLst/>
          </a:prstGeom>
          <a:noFill/>
        </p:spPr>
        <p:txBody>
          <a:bodyPr wrap="square" rtlCol="0">
            <a:spAutoFit/>
          </a:bodyPr>
          <a:lstStyle/>
          <a:p>
            <a:r>
              <a:rPr lang="en-US" b="1"/>
              <a:t>Postexilic</a:t>
            </a:r>
          </a:p>
          <a:p>
            <a:r>
              <a:rPr lang="en-US" b="1">
                <a:latin typeface="Abadi MT Condensed Extra Bold" charset="0"/>
                <a:ea typeface="Abadi MT Condensed Extra Bold" charset="0"/>
                <a:cs typeface="Abadi MT Condensed Extra Bold" charset="0"/>
              </a:rPr>
              <a:t>Prophets</a:t>
            </a:r>
          </a:p>
        </p:txBody>
      </p:sp>
      <p:sp>
        <p:nvSpPr>
          <p:cNvPr id="236" name="TextBox 235"/>
          <p:cNvSpPr txBox="1"/>
          <p:nvPr/>
        </p:nvSpPr>
        <p:spPr>
          <a:xfrm>
            <a:off x="7391400" y="2438400"/>
            <a:ext cx="1292456" cy="923330"/>
          </a:xfrm>
          <a:prstGeom prst="rect">
            <a:avLst/>
          </a:prstGeom>
          <a:noFill/>
        </p:spPr>
        <p:txBody>
          <a:bodyPr wrap="square" rtlCol="0">
            <a:spAutoFit/>
          </a:bodyPr>
          <a:lstStyle/>
          <a:p>
            <a:r>
              <a:rPr lang="en-US"/>
              <a:t>  Haggai</a:t>
            </a:r>
          </a:p>
          <a:p>
            <a:r>
              <a:rPr lang="en-US"/>
              <a:t>Zechariah</a:t>
            </a:r>
          </a:p>
          <a:p>
            <a:r>
              <a:rPr lang="en-US"/>
              <a:t>  Malachi</a:t>
            </a:r>
          </a:p>
        </p:txBody>
      </p:sp>
      <p:cxnSp>
        <p:nvCxnSpPr>
          <p:cNvPr id="238" name="Straight Connector 237"/>
          <p:cNvCxnSpPr/>
          <p:nvPr/>
        </p:nvCxnSpPr>
        <p:spPr>
          <a:xfrm>
            <a:off x="7620000" y="27432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467600" y="30480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620000" y="3361730"/>
            <a:ext cx="6096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03504" y="6063734"/>
            <a:ext cx="2802370" cy="338554"/>
          </a:xfrm>
          <a:prstGeom prst="rect">
            <a:avLst/>
          </a:prstGeom>
          <a:noFill/>
        </p:spPr>
        <p:txBody>
          <a:bodyPr wrap="none" rtlCol="0">
            <a:spAutoFit/>
          </a:bodyPr>
          <a:lstStyle/>
          <a:p>
            <a:r>
              <a:rPr lang="en-US" sz="1600" b="1" i="1" dirty="0"/>
              <a:t>Major prophets in bold, italics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C1BD02-8F9F-6944-AD29-76B2C466EBBF}"/>
              </a:ext>
            </a:extLst>
          </p:cNvPr>
          <p:cNvSpPr txBox="1"/>
          <p:nvPr/>
        </p:nvSpPr>
        <p:spPr>
          <a:xfrm>
            <a:off x="1714500" y="1119800"/>
            <a:ext cx="2971800" cy="523220"/>
          </a:xfrm>
          <a:prstGeom prst="rect">
            <a:avLst/>
          </a:prstGeom>
          <a:solidFill>
            <a:schemeClr val="bg2"/>
          </a:solidFill>
          <a:ln w="38100">
            <a:solidFill>
              <a:schemeClr val="tx1"/>
            </a:solidFill>
          </a:ln>
        </p:spPr>
        <p:txBody>
          <a:bodyPr wrap="square" rtlCol="0">
            <a:spAutoFit/>
          </a:bodyPr>
          <a:lstStyle/>
          <a:p>
            <a:pPr algn="ctr"/>
            <a:r>
              <a:rPr lang="en-US" sz="2800" b="1"/>
              <a:t>Nineveh</a:t>
            </a:r>
          </a:p>
        </p:txBody>
      </p:sp>
      <p:cxnSp>
        <p:nvCxnSpPr>
          <p:cNvPr id="6" name="Straight Arrow Connector 5">
            <a:extLst>
              <a:ext uri="{FF2B5EF4-FFF2-40B4-BE49-F238E27FC236}">
                <a16:creationId xmlns:a16="http://schemas.microsoft.com/office/drawing/2014/main" id="{D10F6D36-B359-F84E-8A6A-9F8A440747E7}"/>
              </a:ext>
            </a:extLst>
          </p:cNvPr>
          <p:cNvCxnSpPr>
            <a:cxnSpLocks/>
          </p:cNvCxnSpPr>
          <p:nvPr/>
        </p:nvCxnSpPr>
        <p:spPr>
          <a:xfrm>
            <a:off x="3060569" y="1895008"/>
            <a:ext cx="0" cy="885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Left Brace 8">
            <a:extLst>
              <a:ext uri="{FF2B5EF4-FFF2-40B4-BE49-F238E27FC236}">
                <a16:creationId xmlns:a16="http://schemas.microsoft.com/office/drawing/2014/main" id="{8A0712F6-2AAE-5E4A-9574-F171C86A40E9}"/>
              </a:ext>
            </a:extLst>
          </p:cNvPr>
          <p:cNvSpPr/>
          <p:nvPr/>
        </p:nvSpPr>
        <p:spPr>
          <a:xfrm rot="10800000">
            <a:off x="1918894" y="2020568"/>
            <a:ext cx="864448" cy="650319"/>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75306A3F-57F8-E24A-9BAD-37A423FB76F0}"/>
              </a:ext>
            </a:extLst>
          </p:cNvPr>
          <p:cNvCxnSpPr>
            <a:cxnSpLocks/>
          </p:cNvCxnSpPr>
          <p:nvPr/>
        </p:nvCxnSpPr>
        <p:spPr>
          <a:xfrm>
            <a:off x="4454721" y="234696"/>
            <a:ext cx="0" cy="885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7EA965C-B60B-DB41-BD66-4FB5D1649D38}"/>
              </a:ext>
            </a:extLst>
          </p:cNvPr>
          <p:cNvCxnSpPr>
            <a:cxnSpLocks/>
          </p:cNvCxnSpPr>
          <p:nvPr/>
        </p:nvCxnSpPr>
        <p:spPr>
          <a:xfrm flipV="1">
            <a:off x="6712901" y="4049052"/>
            <a:ext cx="0" cy="11886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Left Brace 12">
            <a:extLst>
              <a:ext uri="{FF2B5EF4-FFF2-40B4-BE49-F238E27FC236}">
                <a16:creationId xmlns:a16="http://schemas.microsoft.com/office/drawing/2014/main" id="{A617C34D-9A90-1148-87A2-CB8EC7FD9F21}"/>
              </a:ext>
            </a:extLst>
          </p:cNvPr>
          <p:cNvSpPr/>
          <p:nvPr/>
        </p:nvSpPr>
        <p:spPr>
          <a:xfrm>
            <a:off x="3083639" y="1967367"/>
            <a:ext cx="561887" cy="674905"/>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79403D1F-5B0E-084E-951B-33804E8457B4}"/>
              </a:ext>
            </a:extLst>
          </p:cNvPr>
          <p:cNvSpPr txBox="1"/>
          <p:nvPr/>
        </p:nvSpPr>
        <p:spPr>
          <a:xfrm>
            <a:off x="1022239" y="2780112"/>
            <a:ext cx="2893118" cy="523220"/>
          </a:xfrm>
          <a:prstGeom prst="rect">
            <a:avLst/>
          </a:prstGeom>
          <a:solidFill>
            <a:schemeClr val="bg2"/>
          </a:solidFill>
          <a:ln w="38100">
            <a:solidFill>
              <a:schemeClr val="tx1"/>
            </a:solidFill>
          </a:ln>
        </p:spPr>
        <p:txBody>
          <a:bodyPr wrap="square" rtlCol="0">
            <a:spAutoFit/>
          </a:bodyPr>
          <a:lstStyle/>
          <a:p>
            <a:pPr algn="ctr"/>
            <a:r>
              <a:rPr lang="en-US" sz="2800" b="1"/>
              <a:t>Israel</a:t>
            </a:r>
          </a:p>
        </p:txBody>
      </p:sp>
      <p:sp>
        <p:nvSpPr>
          <p:cNvPr id="15" name="TextBox 14">
            <a:extLst>
              <a:ext uri="{FF2B5EF4-FFF2-40B4-BE49-F238E27FC236}">
                <a16:creationId xmlns:a16="http://schemas.microsoft.com/office/drawing/2014/main" id="{8E5D5A2B-EA1C-1147-AD04-051D7BEF4D9A}"/>
              </a:ext>
            </a:extLst>
          </p:cNvPr>
          <p:cNvSpPr txBox="1"/>
          <p:nvPr/>
        </p:nvSpPr>
        <p:spPr>
          <a:xfrm>
            <a:off x="1022239" y="3555320"/>
            <a:ext cx="7885307" cy="523220"/>
          </a:xfrm>
          <a:prstGeom prst="rect">
            <a:avLst/>
          </a:prstGeom>
          <a:solidFill>
            <a:schemeClr val="bg2"/>
          </a:solidFill>
          <a:ln w="38100">
            <a:solidFill>
              <a:schemeClr val="tx1"/>
            </a:solidFill>
          </a:ln>
        </p:spPr>
        <p:txBody>
          <a:bodyPr wrap="square" rtlCol="0">
            <a:spAutoFit/>
          </a:bodyPr>
          <a:lstStyle/>
          <a:p>
            <a:r>
              <a:rPr lang="en-US" sz="2800" b="1"/>
              <a:t>     Judah	                                     Exile       Return</a:t>
            </a:r>
          </a:p>
        </p:txBody>
      </p:sp>
      <p:cxnSp>
        <p:nvCxnSpPr>
          <p:cNvPr id="17" name="Straight Connector 16">
            <a:extLst>
              <a:ext uri="{FF2B5EF4-FFF2-40B4-BE49-F238E27FC236}">
                <a16:creationId xmlns:a16="http://schemas.microsoft.com/office/drawing/2014/main" id="{A0EC93BE-790A-4846-858D-22EE7D7FAEA1}"/>
              </a:ext>
            </a:extLst>
          </p:cNvPr>
          <p:cNvCxnSpPr>
            <a:cxnSpLocks/>
          </p:cNvCxnSpPr>
          <p:nvPr/>
        </p:nvCxnSpPr>
        <p:spPr>
          <a:xfrm>
            <a:off x="3200400" y="4024494"/>
            <a:ext cx="0" cy="3606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8C0BF6B-AED7-8E4C-B157-56434A9600F2}"/>
              </a:ext>
            </a:extLst>
          </p:cNvPr>
          <p:cNvCxnSpPr>
            <a:cxnSpLocks/>
          </p:cNvCxnSpPr>
          <p:nvPr/>
        </p:nvCxnSpPr>
        <p:spPr>
          <a:xfrm flipV="1">
            <a:off x="8021456" y="4050300"/>
            <a:ext cx="0" cy="12361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921C70F-42BB-C245-8CD2-131FAD553D5A}"/>
              </a:ext>
            </a:extLst>
          </p:cNvPr>
          <p:cNvSpPr txBox="1"/>
          <p:nvPr/>
        </p:nvSpPr>
        <p:spPr>
          <a:xfrm>
            <a:off x="8211431" y="4448236"/>
            <a:ext cx="958913" cy="646331"/>
          </a:xfrm>
          <a:prstGeom prst="rect">
            <a:avLst/>
          </a:prstGeom>
          <a:noFill/>
          <a:ln>
            <a:noFill/>
          </a:ln>
        </p:spPr>
        <p:txBody>
          <a:bodyPr wrap="square" rtlCol="0">
            <a:spAutoFit/>
          </a:bodyPr>
          <a:lstStyle/>
          <a:p>
            <a:pPr algn="ctr"/>
            <a:r>
              <a:rPr lang="en-US" b="1" dirty="0"/>
              <a:t>Malachi</a:t>
            </a:r>
          </a:p>
          <a:p>
            <a:pPr algn="ctr"/>
            <a:r>
              <a:rPr lang="en-US" b="1" dirty="0"/>
              <a:t>445 BC</a:t>
            </a:r>
          </a:p>
        </p:txBody>
      </p:sp>
      <p:cxnSp>
        <p:nvCxnSpPr>
          <p:cNvPr id="29" name="Straight Arrow Connector 28">
            <a:extLst>
              <a:ext uri="{FF2B5EF4-FFF2-40B4-BE49-F238E27FC236}">
                <a16:creationId xmlns:a16="http://schemas.microsoft.com/office/drawing/2014/main" id="{574A21A3-090D-3540-82DF-F4DB5DA14CDF}"/>
              </a:ext>
            </a:extLst>
          </p:cNvPr>
          <p:cNvCxnSpPr>
            <a:cxnSpLocks/>
          </p:cNvCxnSpPr>
          <p:nvPr/>
        </p:nvCxnSpPr>
        <p:spPr>
          <a:xfrm flipH="1">
            <a:off x="2808405" y="1895008"/>
            <a:ext cx="8412" cy="9002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Left Brace 32">
            <a:extLst>
              <a:ext uri="{FF2B5EF4-FFF2-40B4-BE49-F238E27FC236}">
                <a16:creationId xmlns:a16="http://schemas.microsoft.com/office/drawing/2014/main" id="{683A581F-3920-9342-8D43-A0C4A5663119}"/>
              </a:ext>
            </a:extLst>
          </p:cNvPr>
          <p:cNvSpPr/>
          <p:nvPr/>
        </p:nvSpPr>
        <p:spPr>
          <a:xfrm>
            <a:off x="6712901" y="4149831"/>
            <a:ext cx="466444" cy="98032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0A108C64-5E84-9A49-8030-58F96E7D2EAD}"/>
              </a:ext>
            </a:extLst>
          </p:cNvPr>
          <p:cNvSpPr txBox="1"/>
          <p:nvPr/>
        </p:nvSpPr>
        <p:spPr>
          <a:xfrm>
            <a:off x="6924017" y="4233457"/>
            <a:ext cx="1178529" cy="877163"/>
          </a:xfrm>
          <a:prstGeom prst="rect">
            <a:avLst/>
          </a:prstGeom>
          <a:noFill/>
          <a:ln>
            <a:noFill/>
          </a:ln>
        </p:spPr>
        <p:txBody>
          <a:bodyPr wrap="square" rtlCol="0">
            <a:spAutoFit/>
          </a:bodyPr>
          <a:lstStyle/>
          <a:p>
            <a:pPr algn="ctr"/>
            <a:r>
              <a:rPr lang="en-US" sz="1700" b="1" dirty="0"/>
              <a:t>Haggai</a:t>
            </a:r>
          </a:p>
          <a:p>
            <a:pPr algn="ctr"/>
            <a:r>
              <a:rPr lang="en-US" sz="1700" b="1" dirty="0"/>
              <a:t>Zechariah</a:t>
            </a:r>
          </a:p>
          <a:p>
            <a:pPr algn="ctr"/>
            <a:r>
              <a:rPr lang="en-US" sz="1700" b="1" dirty="0"/>
              <a:t>520 BC</a:t>
            </a:r>
          </a:p>
        </p:txBody>
      </p:sp>
      <p:cxnSp>
        <p:nvCxnSpPr>
          <p:cNvPr id="42" name="Straight Connector 41">
            <a:extLst>
              <a:ext uri="{FF2B5EF4-FFF2-40B4-BE49-F238E27FC236}">
                <a16:creationId xmlns:a16="http://schemas.microsoft.com/office/drawing/2014/main" id="{CE6B689E-22AC-1A48-82FC-CD50C28F4449}"/>
              </a:ext>
            </a:extLst>
          </p:cNvPr>
          <p:cNvCxnSpPr>
            <a:cxnSpLocks/>
          </p:cNvCxnSpPr>
          <p:nvPr/>
        </p:nvCxnSpPr>
        <p:spPr>
          <a:xfrm>
            <a:off x="6629400" y="3555320"/>
            <a:ext cx="0" cy="45605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825DF53-E3C9-CE4C-A998-7FABFF6E0CE1}"/>
              </a:ext>
            </a:extLst>
          </p:cNvPr>
          <p:cNvCxnSpPr>
            <a:cxnSpLocks/>
          </p:cNvCxnSpPr>
          <p:nvPr/>
        </p:nvCxnSpPr>
        <p:spPr>
          <a:xfrm>
            <a:off x="5489630" y="3555320"/>
            <a:ext cx="0" cy="4691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E632783-BA3E-F84B-95BE-E7F8238A83B6}"/>
              </a:ext>
            </a:extLst>
          </p:cNvPr>
          <p:cNvSpPr txBox="1"/>
          <p:nvPr/>
        </p:nvSpPr>
        <p:spPr>
          <a:xfrm>
            <a:off x="5168542" y="2792807"/>
            <a:ext cx="878767" cy="369332"/>
          </a:xfrm>
          <a:prstGeom prst="rect">
            <a:avLst/>
          </a:prstGeom>
          <a:noFill/>
        </p:spPr>
        <p:txBody>
          <a:bodyPr wrap="none" rtlCol="0">
            <a:spAutoFit/>
          </a:bodyPr>
          <a:lstStyle/>
          <a:p>
            <a:r>
              <a:rPr lang="en-US" b="1" dirty="0"/>
              <a:t>586 BC</a:t>
            </a:r>
          </a:p>
        </p:txBody>
      </p:sp>
      <p:sp>
        <p:nvSpPr>
          <p:cNvPr id="48" name="TextBox 47">
            <a:extLst>
              <a:ext uri="{FF2B5EF4-FFF2-40B4-BE49-F238E27FC236}">
                <a16:creationId xmlns:a16="http://schemas.microsoft.com/office/drawing/2014/main" id="{7A7AB6E2-454E-174C-B576-D7A3C7DCF4B8}"/>
              </a:ext>
            </a:extLst>
          </p:cNvPr>
          <p:cNvSpPr txBox="1"/>
          <p:nvPr/>
        </p:nvSpPr>
        <p:spPr>
          <a:xfrm>
            <a:off x="6460017" y="2824194"/>
            <a:ext cx="862737" cy="369332"/>
          </a:xfrm>
          <a:prstGeom prst="rect">
            <a:avLst/>
          </a:prstGeom>
          <a:noFill/>
        </p:spPr>
        <p:txBody>
          <a:bodyPr wrap="none" rtlCol="0">
            <a:spAutoFit/>
          </a:bodyPr>
          <a:lstStyle/>
          <a:p>
            <a:r>
              <a:rPr lang="en-US" b="1" dirty="0"/>
              <a:t>536 BC</a:t>
            </a:r>
          </a:p>
        </p:txBody>
      </p:sp>
      <p:sp>
        <p:nvSpPr>
          <p:cNvPr id="52" name="TextBox 51">
            <a:extLst>
              <a:ext uri="{FF2B5EF4-FFF2-40B4-BE49-F238E27FC236}">
                <a16:creationId xmlns:a16="http://schemas.microsoft.com/office/drawing/2014/main" id="{4773B176-53E3-CA45-A654-A07AC166EA0E}"/>
              </a:ext>
            </a:extLst>
          </p:cNvPr>
          <p:cNvSpPr txBox="1"/>
          <p:nvPr/>
        </p:nvSpPr>
        <p:spPr>
          <a:xfrm>
            <a:off x="4657949" y="403104"/>
            <a:ext cx="923651" cy="646331"/>
          </a:xfrm>
          <a:prstGeom prst="rect">
            <a:avLst/>
          </a:prstGeom>
          <a:noFill/>
        </p:spPr>
        <p:txBody>
          <a:bodyPr wrap="none" rtlCol="0">
            <a:spAutoFit/>
          </a:bodyPr>
          <a:lstStyle/>
          <a:p>
            <a:pPr algn="ctr"/>
            <a:r>
              <a:rPr lang="en-US" b="1"/>
              <a:t>Nahum</a:t>
            </a:r>
          </a:p>
          <a:p>
            <a:pPr algn="ctr"/>
            <a:r>
              <a:rPr lang="en-US" b="1"/>
              <a:t>630 BC</a:t>
            </a:r>
          </a:p>
        </p:txBody>
      </p:sp>
      <p:cxnSp>
        <p:nvCxnSpPr>
          <p:cNvPr id="53" name="Straight Arrow Connector 52">
            <a:extLst>
              <a:ext uri="{FF2B5EF4-FFF2-40B4-BE49-F238E27FC236}">
                <a16:creationId xmlns:a16="http://schemas.microsoft.com/office/drawing/2014/main" id="{8D45584A-E3D7-E640-B227-A3E1BF91B3C8}"/>
              </a:ext>
            </a:extLst>
          </p:cNvPr>
          <p:cNvCxnSpPr>
            <a:cxnSpLocks/>
          </p:cNvCxnSpPr>
          <p:nvPr/>
        </p:nvCxnSpPr>
        <p:spPr>
          <a:xfrm flipH="1" flipV="1">
            <a:off x="4481500" y="4052786"/>
            <a:ext cx="10696" cy="12019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Left Brace 54">
            <a:extLst>
              <a:ext uri="{FF2B5EF4-FFF2-40B4-BE49-F238E27FC236}">
                <a16:creationId xmlns:a16="http://schemas.microsoft.com/office/drawing/2014/main" id="{E4326D61-4AEA-AB44-ADC3-AB9DAE7FBD12}"/>
              </a:ext>
            </a:extLst>
          </p:cNvPr>
          <p:cNvSpPr/>
          <p:nvPr/>
        </p:nvSpPr>
        <p:spPr>
          <a:xfrm rot="10800000">
            <a:off x="3961388" y="4216380"/>
            <a:ext cx="533394" cy="864218"/>
          </a:xfrm>
          <a:prstGeom prst="leftBrace">
            <a:avLst>
              <a:gd name="adj1" fmla="val 8333"/>
              <a:gd name="adj2" fmla="val 4846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TextBox 56">
            <a:extLst>
              <a:ext uri="{FF2B5EF4-FFF2-40B4-BE49-F238E27FC236}">
                <a16:creationId xmlns:a16="http://schemas.microsoft.com/office/drawing/2014/main" id="{AEA4102E-8384-884C-A328-E47216806115}"/>
              </a:ext>
            </a:extLst>
          </p:cNvPr>
          <p:cNvSpPr txBox="1"/>
          <p:nvPr/>
        </p:nvSpPr>
        <p:spPr>
          <a:xfrm>
            <a:off x="3060569" y="4280366"/>
            <a:ext cx="1252266" cy="646331"/>
          </a:xfrm>
          <a:prstGeom prst="rect">
            <a:avLst/>
          </a:prstGeom>
          <a:noFill/>
        </p:spPr>
        <p:txBody>
          <a:bodyPr wrap="square" rtlCol="0">
            <a:spAutoFit/>
          </a:bodyPr>
          <a:lstStyle/>
          <a:p>
            <a:r>
              <a:rPr lang="en-US" b="1" dirty="0"/>
              <a:t>Zephaniah</a:t>
            </a:r>
          </a:p>
          <a:p>
            <a:pPr algn="ctr"/>
            <a:r>
              <a:rPr lang="en-US" b="1" dirty="0"/>
              <a:t>630 BC</a:t>
            </a:r>
          </a:p>
        </p:txBody>
      </p:sp>
      <p:sp>
        <p:nvSpPr>
          <p:cNvPr id="58" name="Left Brace 57">
            <a:extLst>
              <a:ext uri="{FF2B5EF4-FFF2-40B4-BE49-F238E27FC236}">
                <a16:creationId xmlns:a16="http://schemas.microsoft.com/office/drawing/2014/main" id="{0D942037-DD2F-7949-927C-82DA357EBE16}"/>
              </a:ext>
            </a:extLst>
          </p:cNvPr>
          <p:cNvSpPr/>
          <p:nvPr/>
        </p:nvSpPr>
        <p:spPr>
          <a:xfrm>
            <a:off x="4842531" y="4248627"/>
            <a:ext cx="616980" cy="864218"/>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TextBox 58">
            <a:extLst>
              <a:ext uri="{FF2B5EF4-FFF2-40B4-BE49-F238E27FC236}">
                <a16:creationId xmlns:a16="http://schemas.microsoft.com/office/drawing/2014/main" id="{7C499EC4-5BC3-784A-B483-B322A0C562E6}"/>
              </a:ext>
            </a:extLst>
          </p:cNvPr>
          <p:cNvSpPr txBox="1"/>
          <p:nvPr/>
        </p:nvSpPr>
        <p:spPr>
          <a:xfrm>
            <a:off x="5090201" y="4330528"/>
            <a:ext cx="1386832" cy="646331"/>
          </a:xfrm>
          <a:prstGeom prst="rect">
            <a:avLst/>
          </a:prstGeom>
          <a:noFill/>
        </p:spPr>
        <p:txBody>
          <a:bodyPr wrap="square" rtlCol="0">
            <a:spAutoFit/>
          </a:bodyPr>
          <a:lstStyle/>
          <a:p>
            <a:pPr algn="ctr"/>
            <a:r>
              <a:rPr lang="en-US" b="1" dirty="0"/>
              <a:t>Habakkuk</a:t>
            </a:r>
          </a:p>
          <a:p>
            <a:pPr algn="ctr"/>
            <a:r>
              <a:rPr lang="en-US" b="1" dirty="0"/>
              <a:t>612 BC</a:t>
            </a:r>
          </a:p>
        </p:txBody>
      </p:sp>
      <p:sp>
        <p:nvSpPr>
          <p:cNvPr id="60" name="TextBox 59">
            <a:extLst>
              <a:ext uri="{FF2B5EF4-FFF2-40B4-BE49-F238E27FC236}">
                <a16:creationId xmlns:a16="http://schemas.microsoft.com/office/drawing/2014/main" id="{CF2BDA18-7A3D-2242-A132-3108951DD28C}"/>
              </a:ext>
            </a:extLst>
          </p:cNvPr>
          <p:cNvSpPr txBox="1"/>
          <p:nvPr/>
        </p:nvSpPr>
        <p:spPr>
          <a:xfrm>
            <a:off x="1893657" y="4336735"/>
            <a:ext cx="848309" cy="646331"/>
          </a:xfrm>
          <a:prstGeom prst="rect">
            <a:avLst/>
          </a:prstGeom>
          <a:noFill/>
        </p:spPr>
        <p:txBody>
          <a:bodyPr wrap="none" rtlCol="0">
            <a:spAutoFit/>
          </a:bodyPr>
          <a:lstStyle/>
          <a:p>
            <a:r>
              <a:rPr lang="en-US" b="1"/>
              <a:t>Micah</a:t>
            </a:r>
          </a:p>
          <a:p>
            <a:r>
              <a:rPr lang="en-US" b="1"/>
              <a:t>735 BC</a:t>
            </a:r>
          </a:p>
        </p:txBody>
      </p:sp>
      <p:sp>
        <p:nvSpPr>
          <p:cNvPr id="61" name="Left Brace 60">
            <a:extLst>
              <a:ext uri="{FF2B5EF4-FFF2-40B4-BE49-F238E27FC236}">
                <a16:creationId xmlns:a16="http://schemas.microsoft.com/office/drawing/2014/main" id="{62F2AE3E-C0FB-8F41-A05C-16B21E366DF5}"/>
              </a:ext>
            </a:extLst>
          </p:cNvPr>
          <p:cNvSpPr/>
          <p:nvPr/>
        </p:nvSpPr>
        <p:spPr>
          <a:xfrm rot="10800000">
            <a:off x="2524610" y="4270071"/>
            <a:ext cx="559030" cy="821331"/>
          </a:xfrm>
          <a:prstGeom prst="leftBrace">
            <a:avLst>
              <a:gd name="adj1" fmla="val 15445"/>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Arrow Connector 61">
            <a:extLst>
              <a:ext uri="{FF2B5EF4-FFF2-40B4-BE49-F238E27FC236}">
                <a16:creationId xmlns:a16="http://schemas.microsoft.com/office/drawing/2014/main" id="{24BA43F0-B6FE-D945-9A6C-0741B8A5DA60}"/>
              </a:ext>
            </a:extLst>
          </p:cNvPr>
          <p:cNvCxnSpPr>
            <a:cxnSpLocks/>
          </p:cNvCxnSpPr>
          <p:nvPr/>
        </p:nvCxnSpPr>
        <p:spPr>
          <a:xfrm flipH="1" flipV="1">
            <a:off x="3115355" y="4051013"/>
            <a:ext cx="7842" cy="10539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D531CAC5-B60B-8E46-8599-6A3AC9D3D17A}"/>
              </a:ext>
            </a:extLst>
          </p:cNvPr>
          <p:cNvCxnSpPr>
            <a:cxnSpLocks/>
          </p:cNvCxnSpPr>
          <p:nvPr/>
        </p:nvCxnSpPr>
        <p:spPr>
          <a:xfrm flipV="1">
            <a:off x="1633459" y="4052786"/>
            <a:ext cx="0" cy="10764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81C41145-FE67-9747-8510-2BCEA4F748F6}"/>
              </a:ext>
            </a:extLst>
          </p:cNvPr>
          <p:cNvCxnSpPr>
            <a:cxnSpLocks/>
          </p:cNvCxnSpPr>
          <p:nvPr/>
        </p:nvCxnSpPr>
        <p:spPr>
          <a:xfrm flipH="1" flipV="1">
            <a:off x="4432161" y="1668157"/>
            <a:ext cx="54687" cy="2343218"/>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94DD3872-0B1E-EF4C-98C8-DF7E721AD41F}"/>
              </a:ext>
            </a:extLst>
          </p:cNvPr>
          <p:cNvSpPr txBox="1"/>
          <p:nvPr/>
        </p:nvSpPr>
        <p:spPr>
          <a:xfrm>
            <a:off x="494228" y="4336735"/>
            <a:ext cx="870752" cy="646331"/>
          </a:xfrm>
          <a:prstGeom prst="rect">
            <a:avLst/>
          </a:prstGeom>
          <a:noFill/>
        </p:spPr>
        <p:txBody>
          <a:bodyPr wrap="none" rtlCol="0">
            <a:spAutoFit/>
          </a:bodyPr>
          <a:lstStyle/>
          <a:p>
            <a:pPr algn="ctr"/>
            <a:r>
              <a:rPr lang="en-US" b="1"/>
              <a:t>Joel</a:t>
            </a:r>
          </a:p>
          <a:p>
            <a:pPr algn="ctr"/>
            <a:r>
              <a:rPr lang="en-US" b="1"/>
              <a:t>830 BC</a:t>
            </a:r>
          </a:p>
        </p:txBody>
      </p:sp>
      <p:sp>
        <p:nvSpPr>
          <p:cNvPr id="70" name="TextBox 69">
            <a:extLst>
              <a:ext uri="{FF2B5EF4-FFF2-40B4-BE49-F238E27FC236}">
                <a16:creationId xmlns:a16="http://schemas.microsoft.com/office/drawing/2014/main" id="{0431576A-7180-7B45-A4E9-F513F6EE90EB}"/>
              </a:ext>
            </a:extLst>
          </p:cNvPr>
          <p:cNvSpPr txBox="1"/>
          <p:nvPr/>
        </p:nvSpPr>
        <p:spPr>
          <a:xfrm>
            <a:off x="-74598" y="2901225"/>
            <a:ext cx="1174575" cy="969496"/>
          </a:xfrm>
          <a:prstGeom prst="rect">
            <a:avLst/>
          </a:prstGeom>
          <a:noFill/>
        </p:spPr>
        <p:txBody>
          <a:bodyPr wrap="square" rtlCol="0">
            <a:spAutoFit/>
          </a:bodyPr>
          <a:lstStyle/>
          <a:p>
            <a:pPr algn="ctr"/>
            <a:r>
              <a:rPr lang="en-US" sz="1900" b="1"/>
              <a:t>Divided</a:t>
            </a:r>
          </a:p>
          <a:p>
            <a:pPr algn="ctr"/>
            <a:r>
              <a:rPr lang="en-US" sz="1900" b="1"/>
              <a:t>Kingdom</a:t>
            </a:r>
          </a:p>
          <a:p>
            <a:pPr algn="ctr"/>
            <a:r>
              <a:rPr lang="en-US" sz="1900" b="1"/>
              <a:t>930 BC</a:t>
            </a:r>
          </a:p>
        </p:txBody>
      </p:sp>
      <p:sp>
        <p:nvSpPr>
          <p:cNvPr id="72" name="TextBox 71">
            <a:extLst>
              <a:ext uri="{FF2B5EF4-FFF2-40B4-BE49-F238E27FC236}">
                <a16:creationId xmlns:a16="http://schemas.microsoft.com/office/drawing/2014/main" id="{8437775D-BB3F-2F45-AD67-199F6EF11951}"/>
              </a:ext>
            </a:extLst>
          </p:cNvPr>
          <p:cNvSpPr txBox="1"/>
          <p:nvPr/>
        </p:nvSpPr>
        <p:spPr>
          <a:xfrm>
            <a:off x="3887899" y="2670889"/>
            <a:ext cx="566822" cy="646331"/>
          </a:xfrm>
          <a:prstGeom prst="rect">
            <a:avLst/>
          </a:prstGeom>
          <a:noFill/>
        </p:spPr>
        <p:txBody>
          <a:bodyPr wrap="none" rtlCol="0">
            <a:spAutoFit/>
          </a:bodyPr>
          <a:lstStyle/>
          <a:p>
            <a:r>
              <a:rPr lang="en-US" b="1"/>
              <a:t>722 </a:t>
            </a:r>
          </a:p>
          <a:p>
            <a:r>
              <a:rPr lang="en-US" b="1"/>
              <a:t>BC</a:t>
            </a:r>
          </a:p>
        </p:txBody>
      </p:sp>
      <p:sp>
        <p:nvSpPr>
          <p:cNvPr id="73" name="Left Brace 72">
            <a:extLst>
              <a:ext uri="{FF2B5EF4-FFF2-40B4-BE49-F238E27FC236}">
                <a16:creationId xmlns:a16="http://schemas.microsoft.com/office/drawing/2014/main" id="{DA4AE7FB-2D90-3444-845E-DBA37F2EB585}"/>
              </a:ext>
            </a:extLst>
          </p:cNvPr>
          <p:cNvSpPr/>
          <p:nvPr/>
        </p:nvSpPr>
        <p:spPr>
          <a:xfrm>
            <a:off x="8011691" y="4149830"/>
            <a:ext cx="533394" cy="930768"/>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Left Brace 78">
            <a:extLst>
              <a:ext uri="{FF2B5EF4-FFF2-40B4-BE49-F238E27FC236}">
                <a16:creationId xmlns:a16="http://schemas.microsoft.com/office/drawing/2014/main" id="{FE30137E-7D4F-4343-B7CA-A7B60F3239C5}"/>
              </a:ext>
            </a:extLst>
          </p:cNvPr>
          <p:cNvSpPr/>
          <p:nvPr/>
        </p:nvSpPr>
        <p:spPr>
          <a:xfrm rot="10800000">
            <a:off x="1065336" y="4318050"/>
            <a:ext cx="568122" cy="762548"/>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TextBox 79">
            <a:extLst>
              <a:ext uri="{FF2B5EF4-FFF2-40B4-BE49-F238E27FC236}">
                <a16:creationId xmlns:a16="http://schemas.microsoft.com/office/drawing/2014/main" id="{B0907F20-20A1-D145-B7D4-9B99B7931BA7}"/>
              </a:ext>
            </a:extLst>
          </p:cNvPr>
          <p:cNvSpPr txBox="1"/>
          <p:nvPr/>
        </p:nvSpPr>
        <p:spPr>
          <a:xfrm>
            <a:off x="884556" y="6036076"/>
            <a:ext cx="8022990" cy="523220"/>
          </a:xfrm>
          <a:prstGeom prst="rect">
            <a:avLst/>
          </a:prstGeom>
          <a:solidFill>
            <a:schemeClr val="bg2"/>
          </a:solidFill>
          <a:ln w="38100">
            <a:solidFill>
              <a:schemeClr val="tx1"/>
            </a:solidFill>
          </a:ln>
        </p:spPr>
        <p:txBody>
          <a:bodyPr wrap="square" rtlCol="0">
            <a:spAutoFit/>
          </a:bodyPr>
          <a:lstStyle/>
          <a:p>
            <a:pPr algn="ctr"/>
            <a:r>
              <a:rPr lang="en-US" sz="2800" b="1" dirty="0"/>
              <a:t>Edom</a:t>
            </a:r>
          </a:p>
        </p:txBody>
      </p:sp>
      <p:sp>
        <p:nvSpPr>
          <p:cNvPr id="93" name="TextBox 92">
            <a:extLst>
              <a:ext uri="{FF2B5EF4-FFF2-40B4-BE49-F238E27FC236}">
                <a16:creationId xmlns:a16="http://schemas.microsoft.com/office/drawing/2014/main" id="{593085F4-2AEB-E848-AE8B-9F53016FD71A}"/>
              </a:ext>
            </a:extLst>
          </p:cNvPr>
          <p:cNvSpPr txBox="1"/>
          <p:nvPr/>
        </p:nvSpPr>
        <p:spPr>
          <a:xfrm>
            <a:off x="1440829" y="2019194"/>
            <a:ext cx="842667" cy="646331"/>
          </a:xfrm>
          <a:prstGeom prst="rect">
            <a:avLst/>
          </a:prstGeom>
          <a:noFill/>
        </p:spPr>
        <p:txBody>
          <a:bodyPr wrap="none" rtlCol="0">
            <a:spAutoFit/>
          </a:bodyPr>
          <a:lstStyle/>
          <a:p>
            <a:pPr algn="ctr"/>
            <a:r>
              <a:rPr lang="en-US" b="1"/>
              <a:t>Amos </a:t>
            </a:r>
          </a:p>
          <a:p>
            <a:pPr algn="ctr"/>
            <a:r>
              <a:rPr lang="en-US" b="1"/>
              <a:t>755 BC</a:t>
            </a:r>
          </a:p>
        </p:txBody>
      </p:sp>
      <p:sp>
        <p:nvSpPr>
          <p:cNvPr id="94" name="TextBox 93">
            <a:extLst>
              <a:ext uri="{FF2B5EF4-FFF2-40B4-BE49-F238E27FC236}">
                <a16:creationId xmlns:a16="http://schemas.microsoft.com/office/drawing/2014/main" id="{DC6A0842-F6F5-0F42-8A9B-647E8D37C2ED}"/>
              </a:ext>
            </a:extLst>
          </p:cNvPr>
          <p:cNvSpPr txBox="1"/>
          <p:nvPr/>
        </p:nvSpPr>
        <p:spPr>
          <a:xfrm>
            <a:off x="3364582" y="1926466"/>
            <a:ext cx="857927" cy="646331"/>
          </a:xfrm>
          <a:prstGeom prst="rect">
            <a:avLst/>
          </a:prstGeom>
          <a:noFill/>
        </p:spPr>
        <p:txBody>
          <a:bodyPr wrap="none" rtlCol="0">
            <a:spAutoFit/>
          </a:bodyPr>
          <a:lstStyle/>
          <a:p>
            <a:pPr algn="ctr"/>
            <a:r>
              <a:rPr lang="en-US" b="1"/>
              <a:t>Hosea </a:t>
            </a:r>
          </a:p>
          <a:p>
            <a:pPr algn="ctr"/>
            <a:r>
              <a:rPr lang="en-US" b="1"/>
              <a:t>750 BC</a:t>
            </a:r>
          </a:p>
        </p:txBody>
      </p:sp>
      <p:sp>
        <p:nvSpPr>
          <p:cNvPr id="95" name="TextBox 94">
            <a:extLst>
              <a:ext uri="{FF2B5EF4-FFF2-40B4-BE49-F238E27FC236}">
                <a16:creationId xmlns:a16="http://schemas.microsoft.com/office/drawing/2014/main" id="{E0971BBF-FED4-5E4F-AAB9-9AB9281FD175}"/>
              </a:ext>
            </a:extLst>
          </p:cNvPr>
          <p:cNvSpPr txBox="1"/>
          <p:nvPr/>
        </p:nvSpPr>
        <p:spPr>
          <a:xfrm>
            <a:off x="2920101" y="368692"/>
            <a:ext cx="869149" cy="646331"/>
          </a:xfrm>
          <a:prstGeom prst="rect">
            <a:avLst/>
          </a:prstGeom>
          <a:noFill/>
        </p:spPr>
        <p:txBody>
          <a:bodyPr wrap="none" rtlCol="0">
            <a:spAutoFit/>
          </a:bodyPr>
          <a:lstStyle/>
          <a:p>
            <a:pPr algn="ctr"/>
            <a:r>
              <a:rPr lang="en-US" b="1"/>
              <a:t>Jonah </a:t>
            </a:r>
          </a:p>
          <a:p>
            <a:pPr algn="ctr"/>
            <a:r>
              <a:rPr lang="en-US" b="1"/>
              <a:t>760 BC</a:t>
            </a:r>
          </a:p>
        </p:txBody>
      </p:sp>
      <p:sp>
        <p:nvSpPr>
          <p:cNvPr id="96" name="Left Brace 95">
            <a:extLst>
              <a:ext uri="{FF2B5EF4-FFF2-40B4-BE49-F238E27FC236}">
                <a16:creationId xmlns:a16="http://schemas.microsoft.com/office/drawing/2014/main" id="{9C73DA21-4743-2449-89D8-4760FE2ECFD0}"/>
              </a:ext>
            </a:extLst>
          </p:cNvPr>
          <p:cNvSpPr/>
          <p:nvPr/>
        </p:nvSpPr>
        <p:spPr>
          <a:xfrm flipV="1">
            <a:off x="2808978" y="350196"/>
            <a:ext cx="245036" cy="67151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Left Brace 96">
            <a:extLst>
              <a:ext uri="{FF2B5EF4-FFF2-40B4-BE49-F238E27FC236}">
                <a16:creationId xmlns:a16="http://schemas.microsoft.com/office/drawing/2014/main" id="{F50B11F4-54AD-8048-8807-A9CDE191393C}"/>
              </a:ext>
            </a:extLst>
          </p:cNvPr>
          <p:cNvSpPr/>
          <p:nvPr/>
        </p:nvSpPr>
        <p:spPr>
          <a:xfrm flipV="1">
            <a:off x="4492196" y="368692"/>
            <a:ext cx="245036" cy="67151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8" name="Straight Arrow Connector 97">
            <a:extLst>
              <a:ext uri="{FF2B5EF4-FFF2-40B4-BE49-F238E27FC236}">
                <a16:creationId xmlns:a16="http://schemas.microsoft.com/office/drawing/2014/main" id="{8A69E286-F1B3-2E44-9B95-B5469B8336AB}"/>
              </a:ext>
            </a:extLst>
          </p:cNvPr>
          <p:cNvCxnSpPr>
            <a:cxnSpLocks/>
          </p:cNvCxnSpPr>
          <p:nvPr/>
        </p:nvCxnSpPr>
        <p:spPr>
          <a:xfrm>
            <a:off x="2754347" y="234696"/>
            <a:ext cx="0" cy="885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3EB53D0A-486F-6844-B8DE-43801A0CC52C}"/>
              </a:ext>
            </a:extLst>
          </p:cNvPr>
          <p:cNvCxnSpPr>
            <a:cxnSpLocks/>
          </p:cNvCxnSpPr>
          <p:nvPr/>
        </p:nvCxnSpPr>
        <p:spPr>
          <a:xfrm flipH="1" flipV="1">
            <a:off x="4812406" y="4051213"/>
            <a:ext cx="10696" cy="12019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9EE568E4-712B-824A-8418-71022CF75810}"/>
              </a:ext>
            </a:extLst>
          </p:cNvPr>
          <p:cNvSpPr txBox="1"/>
          <p:nvPr/>
        </p:nvSpPr>
        <p:spPr>
          <a:xfrm>
            <a:off x="6219966" y="335831"/>
            <a:ext cx="2499402" cy="1938992"/>
          </a:xfrm>
          <a:prstGeom prst="rect">
            <a:avLst/>
          </a:prstGeom>
          <a:pattFill prst="pct60">
            <a:fgClr>
              <a:schemeClr val="accent1"/>
            </a:fgClr>
            <a:bgClr>
              <a:schemeClr val="bg1"/>
            </a:bgClr>
          </a:pattFill>
          <a:ln w="76200">
            <a:solidFill>
              <a:srgbClr val="FFC000"/>
            </a:solidFill>
          </a:ln>
        </p:spPr>
        <p:txBody>
          <a:bodyPr wrap="none" rtlCol="0">
            <a:spAutoFit/>
          </a:bodyPr>
          <a:lstStyle/>
          <a:p>
            <a:r>
              <a:rPr lang="en-US" sz="4000" b="1" dirty="0">
                <a:latin typeface="Arial" panose="020B0604020202020204" pitchFamily="34" charset="0"/>
                <a:cs typeface="Arial" panose="020B0604020202020204" pitchFamily="34" charset="0"/>
              </a:rPr>
              <a:t>Minor</a:t>
            </a:r>
          </a:p>
          <a:p>
            <a:r>
              <a:rPr lang="en-US" sz="4000" b="1" dirty="0">
                <a:latin typeface="Arial" panose="020B0604020202020204" pitchFamily="34" charset="0"/>
                <a:cs typeface="Arial" panose="020B0604020202020204" pitchFamily="34" charset="0"/>
              </a:rPr>
              <a:t>Prophets</a:t>
            </a:r>
          </a:p>
          <a:p>
            <a:r>
              <a:rPr lang="en-US" sz="4000" b="1" dirty="0">
                <a:latin typeface="Arial" panose="020B0604020202020204" pitchFamily="34" charset="0"/>
                <a:cs typeface="Arial" panose="020B0604020202020204" pitchFamily="34" charset="0"/>
              </a:rPr>
              <a:t>Timeline</a:t>
            </a:r>
          </a:p>
        </p:txBody>
      </p:sp>
      <p:sp>
        <p:nvSpPr>
          <p:cNvPr id="25" name="Left Brace 24">
            <a:extLst>
              <a:ext uri="{FF2B5EF4-FFF2-40B4-BE49-F238E27FC236}">
                <a16:creationId xmlns:a16="http://schemas.microsoft.com/office/drawing/2014/main" id="{79828966-6BB9-6741-A8DD-D681E02BE80F}"/>
              </a:ext>
            </a:extLst>
          </p:cNvPr>
          <p:cNvSpPr/>
          <p:nvPr/>
        </p:nvSpPr>
        <p:spPr>
          <a:xfrm rot="10800000">
            <a:off x="1022239" y="5271252"/>
            <a:ext cx="281280" cy="523218"/>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TextBox 80">
            <a:extLst>
              <a:ext uri="{FF2B5EF4-FFF2-40B4-BE49-F238E27FC236}">
                <a16:creationId xmlns:a16="http://schemas.microsoft.com/office/drawing/2014/main" id="{402038C0-B60A-9543-9E3C-BF2421D5A93F}"/>
              </a:ext>
            </a:extLst>
          </p:cNvPr>
          <p:cNvSpPr txBox="1"/>
          <p:nvPr/>
        </p:nvSpPr>
        <p:spPr>
          <a:xfrm>
            <a:off x="127018" y="5227027"/>
            <a:ext cx="1035861" cy="646331"/>
          </a:xfrm>
          <a:prstGeom prst="rect">
            <a:avLst/>
          </a:prstGeom>
          <a:noFill/>
        </p:spPr>
        <p:txBody>
          <a:bodyPr wrap="none" rtlCol="0">
            <a:spAutoFit/>
          </a:bodyPr>
          <a:lstStyle/>
          <a:p>
            <a:pPr algn="ctr"/>
            <a:r>
              <a:rPr lang="en-US" b="1" dirty="0"/>
              <a:t>Obadiah</a:t>
            </a:r>
          </a:p>
          <a:p>
            <a:pPr algn="ctr"/>
            <a:r>
              <a:rPr lang="en-US" b="1" dirty="0"/>
              <a:t>845 BC</a:t>
            </a:r>
          </a:p>
        </p:txBody>
      </p:sp>
      <p:sp>
        <p:nvSpPr>
          <p:cNvPr id="2" name="TextBox 1"/>
          <p:cNvSpPr txBox="1"/>
          <p:nvPr/>
        </p:nvSpPr>
        <p:spPr>
          <a:xfrm>
            <a:off x="156442" y="5732764"/>
            <a:ext cx="1192955" cy="369332"/>
          </a:xfrm>
          <a:prstGeom prst="rect">
            <a:avLst/>
          </a:prstGeom>
          <a:noFill/>
        </p:spPr>
        <p:txBody>
          <a:bodyPr wrap="none" rtlCol="0">
            <a:spAutoFit/>
          </a:bodyPr>
          <a:lstStyle/>
          <a:p>
            <a:r>
              <a:rPr lang="en-US" b="1" i="1" dirty="0">
                <a:solidFill>
                  <a:srgbClr val="0070C0"/>
                </a:solidFill>
              </a:rPr>
              <a:t>Early date</a:t>
            </a:r>
          </a:p>
        </p:txBody>
      </p:sp>
      <p:sp>
        <p:nvSpPr>
          <p:cNvPr id="49" name="Left Brace 48">
            <a:extLst>
              <a:ext uri="{FF2B5EF4-FFF2-40B4-BE49-F238E27FC236}">
                <a16:creationId xmlns:a16="http://schemas.microsoft.com/office/drawing/2014/main" id="{79828966-6BB9-6741-A8DD-D681E02BE80F}"/>
              </a:ext>
            </a:extLst>
          </p:cNvPr>
          <p:cNvSpPr/>
          <p:nvPr/>
        </p:nvSpPr>
        <p:spPr>
          <a:xfrm rot="10800000">
            <a:off x="6134259" y="5283457"/>
            <a:ext cx="281280" cy="523218"/>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TextBox 49">
            <a:extLst>
              <a:ext uri="{FF2B5EF4-FFF2-40B4-BE49-F238E27FC236}">
                <a16:creationId xmlns:a16="http://schemas.microsoft.com/office/drawing/2014/main" id="{402038C0-B60A-9543-9E3C-BF2421D5A93F}"/>
              </a:ext>
            </a:extLst>
          </p:cNvPr>
          <p:cNvSpPr txBox="1"/>
          <p:nvPr/>
        </p:nvSpPr>
        <p:spPr>
          <a:xfrm>
            <a:off x="5239038" y="5239232"/>
            <a:ext cx="1035861" cy="646331"/>
          </a:xfrm>
          <a:prstGeom prst="rect">
            <a:avLst/>
          </a:prstGeom>
          <a:noFill/>
        </p:spPr>
        <p:txBody>
          <a:bodyPr wrap="none" rtlCol="0">
            <a:spAutoFit/>
          </a:bodyPr>
          <a:lstStyle/>
          <a:p>
            <a:pPr algn="ctr"/>
            <a:r>
              <a:rPr lang="en-US" b="1" dirty="0"/>
              <a:t>Obadiah</a:t>
            </a:r>
          </a:p>
          <a:p>
            <a:pPr algn="ctr"/>
            <a:r>
              <a:rPr lang="en-US" b="1" dirty="0"/>
              <a:t>586 BC</a:t>
            </a:r>
          </a:p>
        </p:txBody>
      </p:sp>
      <p:sp>
        <p:nvSpPr>
          <p:cNvPr id="54" name="TextBox 53"/>
          <p:cNvSpPr txBox="1"/>
          <p:nvPr/>
        </p:nvSpPr>
        <p:spPr>
          <a:xfrm>
            <a:off x="5294271" y="5732764"/>
            <a:ext cx="1125629" cy="369332"/>
          </a:xfrm>
          <a:prstGeom prst="rect">
            <a:avLst/>
          </a:prstGeom>
          <a:noFill/>
        </p:spPr>
        <p:txBody>
          <a:bodyPr wrap="none" rtlCol="0">
            <a:spAutoFit/>
          </a:bodyPr>
          <a:lstStyle/>
          <a:p>
            <a:r>
              <a:rPr lang="en-US" b="1" i="1" dirty="0">
                <a:solidFill>
                  <a:srgbClr val="0070C0"/>
                </a:solidFill>
              </a:rPr>
              <a:t>Late date</a:t>
            </a:r>
          </a:p>
        </p:txBody>
      </p:sp>
      <p:cxnSp>
        <p:nvCxnSpPr>
          <p:cNvPr id="63" name="Straight Arrow Connector 62">
            <a:extLst>
              <a:ext uri="{FF2B5EF4-FFF2-40B4-BE49-F238E27FC236}">
                <a16:creationId xmlns:a16="http://schemas.microsoft.com/office/drawing/2014/main" id="{8A69E286-F1B3-2E44-9B95-B5469B8336AB}"/>
              </a:ext>
            </a:extLst>
          </p:cNvPr>
          <p:cNvCxnSpPr>
            <a:cxnSpLocks/>
          </p:cNvCxnSpPr>
          <p:nvPr/>
        </p:nvCxnSpPr>
        <p:spPr>
          <a:xfrm>
            <a:off x="1319784" y="5283457"/>
            <a:ext cx="0" cy="7424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8A69E286-F1B3-2E44-9B95-B5469B8336AB}"/>
              </a:ext>
            </a:extLst>
          </p:cNvPr>
          <p:cNvCxnSpPr>
            <a:cxnSpLocks/>
          </p:cNvCxnSpPr>
          <p:nvPr/>
        </p:nvCxnSpPr>
        <p:spPr>
          <a:xfrm>
            <a:off x="6425184" y="5263896"/>
            <a:ext cx="0" cy="7424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75306A3F-57F8-E24A-9BAD-37A423FB76F0}"/>
              </a:ext>
            </a:extLst>
          </p:cNvPr>
          <p:cNvCxnSpPr>
            <a:cxnSpLocks/>
          </p:cNvCxnSpPr>
          <p:nvPr/>
        </p:nvCxnSpPr>
        <p:spPr>
          <a:xfrm flipH="1">
            <a:off x="5497138" y="3162139"/>
            <a:ext cx="74212" cy="3777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75306A3F-57F8-E24A-9BAD-37A423FB76F0}"/>
              </a:ext>
            </a:extLst>
          </p:cNvPr>
          <p:cNvCxnSpPr>
            <a:cxnSpLocks/>
          </p:cNvCxnSpPr>
          <p:nvPr/>
        </p:nvCxnSpPr>
        <p:spPr>
          <a:xfrm flipH="1">
            <a:off x="6637090" y="3180427"/>
            <a:ext cx="74212" cy="3777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256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4B4AA-C4F9-1540-8532-D30786C0195D}"/>
              </a:ext>
            </a:extLst>
          </p:cNvPr>
          <p:cNvSpPr>
            <a:spLocks noGrp="1"/>
          </p:cNvSpPr>
          <p:nvPr>
            <p:ph type="title"/>
          </p:nvPr>
        </p:nvSpPr>
        <p:spPr/>
        <p:txBody>
          <a:bodyPr>
            <a:normAutofit/>
          </a:bodyPr>
          <a:lstStyle/>
          <a:p>
            <a:r>
              <a:rPr lang="en-US" sz="3200" dirty="0">
                <a:solidFill>
                  <a:schemeClr val="accent1"/>
                </a:solidFill>
              </a:rPr>
              <a:t>Who wrote the book?</a:t>
            </a:r>
          </a:p>
        </p:txBody>
      </p:sp>
      <p:sp>
        <p:nvSpPr>
          <p:cNvPr id="3" name="Content Placeholder 2">
            <a:extLst>
              <a:ext uri="{FF2B5EF4-FFF2-40B4-BE49-F238E27FC236}">
                <a16:creationId xmlns:a16="http://schemas.microsoft.com/office/drawing/2014/main" id="{FE0DFB63-8704-4449-AA89-E7D92471C1D3}"/>
              </a:ext>
            </a:extLst>
          </p:cNvPr>
          <p:cNvSpPr>
            <a:spLocks noGrp="1"/>
          </p:cNvSpPr>
          <p:nvPr>
            <p:ph idx="1"/>
          </p:nvPr>
        </p:nvSpPr>
        <p:spPr>
          <a:xfrm>
            <a:off x="200024" y="1408176"/>
            <a:ext cx="8791575" cy="5449824"/>
          </a:xfrm>
        </p:spPr>
        <p:txBody>
          <a:bodyPr>
            <a:normAutofit/>
          </a:bodyPr>
          <a:lstStyle/>
          <a:p>
            <a:pPr marL="89154" indent="0">
              <a:buNone/>
            </a:pPr>
            <a:r>
              <a:rPr lang="en-US" sz="2200" dirty="0"/>
              <a:t>In this, the shortest book of the Old Testament, it seems the prophet Obadiah considered each word a high-priced commodity.  Apparently, he was unable to afford any words describing himself or his family in any way. Therefore, while twelve other men named Obadiah appear in Scripture, Old Testament scholars cannot identify with certainty any of them as the author of this book. Though the ultimate identity of this prophet is shrouded in mystery, Obadiah’s emphasis on Jerusalem throughout this prophecy of judgment on the foreign nation of Edom, allows us at least to presume that Obadiah came from somewhere near the holy city in the southern kingdom of Judah.</a:t>
            </a:r>
          </a:p>
        </p:txBody>
      </p:sp>
    </p:spTree>
    <p:extLst>
      <p:ext uri="{BB962C8B-B14F-4D97-AF65-F5344CB8AC3E}">
        <p14:creationId xmlns:p14="http://schemas.microsoft.com/office/powerpoint/2010/main" val="2314448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35841-4102-EE47-A49A-F2FA31B26D0C}"/>
              </a:ext>
            </a:extLst>
          </p:cNvPr>
          <p:cNvSpPr>
            <a:spLocks noGrp="1"/>
          </p:cNvSpPr>
          <p:nvPr>
            <p:ph type="title"/>
          </p:nvPr>
        </p:nvSpPr>
        <p:spPr/>
        <p:txBody>
          <a:bodyPr>
            <a:normAutofit/>
          </a:bodyPr>
          <a:lstStyle/>
          <a:p>
            <a:r>
              <a:rPr lang="en-US" sz="3200" dirty="0">
                <a:solidFill>
                  <a:schemeClr val="accent1"/>
                </a:solidFill>
              </a:rPr>
              <a:t>Where are we?</a:t>
            </a:r>
          </a:p>
        </p:txBody>
      </p:sp>
      <p:sp>
        <p:nvSpPr>
          <p:cNvPr id="3" name="Content Placeholder 2">
            <a:extLst>
              <a:ext uri="{FF2B5EF4-FFF2-40B4-BE49-F238E27FC236}">
                <a16:creationId xmlns:a16="http://schemas.microsoft.com/office/drawing/2014/main" id="{0C7F3610-482F-F748-B19E-F6ABCFBA6B53}"/>
              </a:ext>
            </a:extLst>
          </p:cNvPr>
          <p:cNvSpPr>
            <a:spLocks noGrp="1"/>
          </p:cNvSpPr>
          <p:nvPr>
            <p:ph idx="1"/>
          </p:nvPr>
        </p:nvSpPr>
        <p:spPr>
          <a:xfrm>
            <a:off x="185738" y="1600200"/>
            <a:ext cx="8767762" cy="5102352"/>
          </a:xfrm>
        </p:spPr>
        <p:txBody>
          <a:bodyPr>
            <a:noAutofit/>
          </a:bodyPr>
          <a:lstStyle/>
          <a:p>
            <a:pPr marL="89154" indent="0">
              <a:buNone/>
            </a:pPr>
            <a:r>
              <a:rPr lang="en-US" sz="1900" dirty="0"/>
              <a:t>Dating the book of Obadiah accurately is nearly impossible due to the scant historical information contained in the book. While several options have been proposed by scholars, the best argument places Obadiah in the 840’s BC, making him the earliest writing prophet (possible </a:t>
            </a:r>
            <a:r>
              <a:rPr lang="en-US" sz="1900" dirty="0" err="1"/>
              <a:t>excpetion</a:t>
            </a:r>
            <a:r>
              <a:rPr lang="en-US" sz="1900" dirty="0"/>
              <a:t> would be Joel). and he was a contemporary of Elisha.  The biggest piece of evidence for this early date comes from Obadiah 1:10–14, which indicates an Edomite invasion of Jerusalem.  While Edom was too weak a nation to ever invade Judah on its own, Edom no doubt participated with other nations when the winds of change blew in its favor.</a:t>
            </a:r>
          </a:p>
          <a:p>
            <a:pPr marL="89154" indent="0">
              <a:buNone/>
            </a:pPr>
            <a:endParaRPr lang="en-US" sz="1900" dirty="0"/>
          </a:p>
          <a:p>
            <a:pPr marL="89154" indent="0">
              <a:buNone/>
            </a:pPr>
            <a:r>
              <a:rPr lang="en-US" sz="1900" dirty="0"/>
              <a:t>In the 840s, when Edom rebelled against King </a:t>
            </a:r>
            <a:r>
              <a:rPr lang="en-US" sz="1900" dirty="0" err="1"/>
              <a:t>Jehoram</a:t>
            </a:r>
            <a:r>
              <a:rPr lang="en-US" sz="1900" dirty="0"/>
              <a:t> of Judah, the Philistines and the Arabians also invaded Jerusalem (2 Ki. 8:20–22; 2 Chr. 21:16–17). While 2 Chronicles does not indicate the Edomites’ participation in the invasion, Obadiah 1:10–14 pictures the violent behavior that the Edomites carried out on their neighbors, waiting on nearby roads to cut down those fleeing from the invaders within Jerusalem. The Edomites could have easily heard of Jerusalem’s invasion by foreign powers and entered themselves into the fray so that they too might benefit from plundering their neighbors in Jerusalem.</a:t>
            </a:r>
          </a:p>
        </p:txBody>
      </p:sp>
    </p:spTree>
    <p:extLst>
      <p:ext uri="{BB962C8B-B14F-4D97-AF65-F5344CB8AC3E}">
        <p14:creationId xmlns:p14="http://schemas.microsoft.com/office/powerpoint/2010/main" val="16973037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txDef>
      <a:spPr>
        <a:noFill/>
      </a:spPr>
      <a:bodyPr wrap="square" rtlCol="0" anchor="t">
        <a:spAutoFit/>
      </a:bodyPr>
      <a:lstStyle>
        <a:defPPr>
          <a:defRPr sz="2000" b="1" dirty="0" err="1"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5504</TotalTime>
  <Words>11090</Words>
  <Application>Microsoft Macintosh PowerPoint</Application>
  <PresentationFormat>On-screen Show (4:3)</PresentationFormat>
  <Paragraphs>799</Paragraphs>
  <Slides>36</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Abadi MT Condensed Extra Bold</vt:lpstr>
      <vt:lpstr>Arial</vt:lpstr>
      <vt:lpstr>Arial Black</vt:lpstr>
      <vt:lpstr>Calibri</vt:lpstr>
      <vt:lpstr>Corbel</vt:lpstr>
      <vt:lpstr>Wingdings</vt:lpstr>
      <vt:lpstr>Wingdings 2</vt:lpstr>
      <vt:lpstr>Wingdings 3</vt:lpstr>
      <vt:lpstr>Module</vt:lpstr>
      <vt:lpstr>Symphony of the Scriptures</vt:lpstr>
      <vt:lpstr>Obadiah</vt:lpstr>
      <vt:lpstr>The Book of Obadiah</vt:lpstr>
      <vt:lpstr>Regarding the Book’s Date</vt:lpstr>
      <vt:lpstr>PowerPoint Presentation</vt:lpstr>
      <vt:lpstr>CHRONOLOGY OF PROPHETS</vt:lpstr>
      <vt:lpstr>PowerPoint Presentation</vt:lpstr>
      <vt:lpstr>Who wrote the book?</vt:lpstr>
      <vt:lpstr>Where are we?</vt:lpstr>
      <vt:lpstr>Why is Obadiah so important?</vt:lpstr>
      <vt:lpstr>What's the point?</vt:lpstr>
      <vt:lpstr>How do I apply this?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Comparison of Obadiah &amp; Jeremiah</vt:lpstr>
      <vt:lpstr>Obadiah</vt:lpstr>
      <vt:lpstr>PowerPoint Presentation</vt:lpstr>
      <vt:lpstr>PowerPoint Presentation</vt:lpstr>
      <vt:lpstr>Edom supported Babylon</vt:lpstr>
      <vt:lpstr>Obadiah</vt:lpstr>
      <vt:lpstr>PowerPoint Presentation</vt:lpstr>
      <vt:lpstr>PowerPoint Presentation</vt:lpstr>
      <vt:lpstr>PowerPoint Presentation</vt:lpstr>
      <vt:lpstr>Edom &amp; the Day of the Lord Verses 15 - 21</vt:lpstr>
      <vt:lpstr>Destruction of Cities of Edom</vt:lpstr>
      <vt:lpstr>PowerPoint Presentation</vt:lpstr>
      <vt:lpstr> THE FULFILLMENT OF THE PROPHECY - Copeland </vt:lpstr>
      <vt:lpstr> Lessons Learned from Obadiah </vt:lpstr>
      <vt:lpstr> Lessons Learned from Obadiah </vt:lpstr>
      <vt:lpstr>Conclusion</vt:lpstr>
      <vt:lpstr>Obadiah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rfink</dc:creator>
  <cp:lastModifiedBy>Ross Fink</cp:lastModifiedBy>
  <cp:revision>206</cp:revision>
  <cp:lastPrinted>2021-11-03T17:13:57Z</cp:lastPrinted>
  <dcterms:created xsi:type="dcterms:W3CDTF">2010-11-07T11:38:16Z</dcterms:created>
  <dcterms:modified xsi:type="dcterms:W3CDTF">2022-12-23T21:31:27Z</dcterms:modified>
</cp:coreProperties>
</file>